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6538101-BCCA-4E3D-8870-9F014D9F824B}">
  <a:tblStyle styleId="{06538101-BCCA-4E3D-8870-9F014D9F824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6E6E6"/>
          </a:solidFill>
        </a:fill>
      </a:tcStyle>
    </a:wholeTbl>
    <a:band1H>
      <a:tcStyle>
        <a:fill>
          <a:solidFill>
            <a:srgbClr val="CACACA"/>
          </a:solidFill>
        </a:fill>
      </a:tcStyle>
    </a:band1H>
    <a:band1V>
      <a:tcStyle>
        <a:fill>
          <a:solidFill>
            <a:srgbClr val="CACACA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dk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dk1"/>
          </a:solidFill>
        </a:fill>
      </a:tcStyle>
    </a:firstRow>
  </a:tblStyle>
  <a:tblStyle styleId="{7E824A93-C206-4CB5-975F-A99D93E94047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45" name="Shape 64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721" name="Shape 721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47" name="Shape 94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Shape 11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Shape 12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Shape 13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Shape 14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Shape 14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11.png"/><Relationship Id="rId6" Type="http://schemas.openxmlformats.org/officeDocument/2006/relationships/image" Target="../media/image09.png"/><Relationship Id="rId7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Relationship Id="rId7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11" Type="http://schemas.openxmlformats.org/officeDocument/2006/relationships/hyperlink" Target="ppt/slides/slide8.xml" TargetMode="External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10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06.png"/><Relationship Id="rId10" Type="http://schemas.openxmlformats.org/officeDocument/2006/relationships/image" Target="../media/image10.png"/><Relationship Id="rId13" Type="http://schemas.openxmlformats.org/officeDocument/2006/relationships/image" Target="../media/image17.png"/><Relationship Id="rId12" Type="http://schemas.openxmlformats.org/officeDocument/2006/relationships/image" Target="../media/image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07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07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3.png"/><Relationship Id="rId10" Type="http://schemas.openxmlformats.org/officeDocument/2006/relationships/image" Target="../media/image06.png"/><Relationship Id="rId13" Type="http://schemas.openxmlformats.org/officeDocument/2006/relationships/image" Target="../media/image2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07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3.png"/><Relationship Id="rId10" Type="http://schemas.openxmlformats.org/officeDocument/2006/relationships/image" Target="../media/image0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07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3.png"/><Relationship Id="rId10" Type="http://schemas.openxmlformats.org/officeDocument/2006/relationships/image" Target="../media/image06.png"/><Relationship Id="rId13" Type="http://schemas.openxmlformats.org/officeDocument/2006/relationships/image" Target="../media/image2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07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7.jp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8.jpg"/><Relationship Id="rId5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8.jpg"/><Relationship Id="rId6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5" Type="http://schemas.openxmlformats.org/officeDocument/2006/relationships/image" Target="../media/image48.jpg"/><Relationship Id="rId6" Type="http://schemas.openxmlformats.org/officeDocument/2006/relationships/image" Target="../media/image45.jp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06.png"/><Relationship Id="rId8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spuTmi_VQPejNReWW6XlF-8yrF98MTwFjHPmXTc1rM8/edit#slide=id.p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감시탑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2015.04.25.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636104" y="365760"/>
            <a:ext cx="21948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590261" y="735091"/>
            <a:ext cx="98715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집결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지원 감지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향해 </a:t>
            </a:r>
            <a:r>
              <a:rPr lang="en-US" sz="1200">
                <a:solidFill>
                  <a:schemeClr val="dk1"/>
                </a:solidFill>
              </a:rPr>
              <a:t>집결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지원을 오고 있는 같은 연맹원의 정보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목적,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 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부대가 도착하기까지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남은 시간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병력/자원/</a:t>
            </a:r>
            <a:r>
              <a:rPr b="1" lang="en-US" sz="1200">
                <a:solidFill>
                  <a:srgbClr val="FF0000"/>
                </a:solidFill>
              </a:rPr>
              <a:t>집결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지원은 업그레이드를 통해 추가되는 감지 기능이 없고 처음부터 모든 정보를 제공한다.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12936"/>
            <a:ext cx="2989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레벨 별 추가 기능</a:t>
            </a:r>
          </a:p>
        </p:txBody>
      </p:sp>
      <p:graphicFrame>
        <p:nvGraphicFramePr>
          <p:cNvPr id="148" name="Shape 148"/>
          <p:cNvGraphicFramePr/>
          <p:nvPr/>
        </p:nvGraphicFramePr>
        <p:xfrm>
          <a:off x="674624" y="3822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{06538101-BCCA-4E3D-8870-9F014D9F824B}</a:tableStyleId>
              </a:tblPr>
              <a:tblGrid>
                <a:gridCol w="846475"/>
                <a:gridCol w="4532650"/>
              </a:tblGrid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감시탑 Lv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추가 효과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[전황] 자신을 향해 행군 중인 유저의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닉네임</a:t>
                      </a:r>
                      <a:r>
                        <a:rPr lang="en-US" sz="1100" u="none" cap="none" strike="noStrike"/>
                        <a:t>과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부대 목적</a:t>
                      </a:r>
                      <a:r>
                        <a:rPr lang="en-US" sz="1100" u="none" cap="none" strike="noStrike"/>
                        <a:t>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 정찰 기능 오픈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[전황] 자신을 향해 행군 중인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 유저의 </a:t>
                      </a: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도시 좌표</a:t>
                      </a:r>
                      <a:r>
                        <a:rPr lang="en-US" sz="1000"/>
                        <a:t>, </a:t>
                      </a:r>
                      <a:r>
                        <a:rPr lang="en-US" sz="1000">
                          <a:solidFill>
                            <a:srgbClr val="4A86E8"/>
                          </a:solidFill>
                        </a:rPr>
                        <a:t>선택 국가와 시대</a:t>
                      </a:r>
                      <a:r>
                        <a:rPr lang="en-US" sz="1000"/>
                        <a:t>를</a:t>
                      </a:r>
                      <a:r>
                        <a:rPr lang="en-US" sz="1000" u="none" cap="none" strike="noStrike"/>
                        <a:t>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[정찰] 해당 유저의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도시 좌표</a:t>
                      </a:r>
                      <a:r>
                        <a:rPr lang="en-US" sz="1100" u="none" cap="none" strike="noStrike"/>
                        <a:t>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[전황] 자신을 향해 행군 중인 부대가 도착하기까지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남은 시간</a:t>
                      </a:r>
                      <a:r>
                        <a:rPr lang="en-US" sz="1100" u="none" cap="none" strike="noStrike"/>
                        <a:t>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[정찰] 해당 유저의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영주 레벨</a:t>
                      </a:r>
                      <a:r>
                        <a:rPr lang="en-US" sz="1100" u="none" cap="none" strike="noStrike"/>
                        <a:t>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[전황] 자신을 향해 행군 중인 부대의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병력 수</a:t>
                      </a:r>
                      <a:r>
                        <a:rPr lang="en-US" sz="1100" u="none" cap="none" strike="noStrike"/>
                        <a:t>를 </a:t>
                      </a:r>
                      <a:r>
                        <a:rPr lang="en-US" sz="1100"/>
                        <a:t>대략적으로 </a:t>
                      </a:r>
                      <a:r>
                        <a:rPr lang="en-US" sz="1100" u="none" cap="none" strike="noStrike"/>
                        <a:t>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[정찰] 대상 부대의 총 수를 대략적으로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[전황] 자신을 향해 행군 중인 유저의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영주 레벨</a:t>
                      </a:r>
                      <a:r>
                        <a:rPr lang="en-US" sz="1100" u="none" cap="none" strike="noStrike"/>
                        <a:t>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[정찰] 지원병력의 총 수를 대략적으로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[전황] 자신을 향해 행군 중인 부대의 </a:t>
                      </a:r>
                      <a:r>
                        <a:rPr lang="en-US" sz="1100" u="none" cap="none" strike="noStrike">
                          <a:solidFill>
                            <a:srgbClr val="0070C0"/>
                          </a:solidFill>
                        </a:rPr>
                        <a:t>유닛 </a:t>
                      </a:r>
                      <a:r>
                        <a:rPr lang="en-US" sz="1100">
                          <a:solidFill>
                            <a:srgbClr val="0070C0"/>
                          </a:solidFill>
                        </a:rPr>
                        <a:t>구성</a:t>
                      </a:r>
                      <a:r>
                        <a:rPr lang="en-US" sz="1100"/>
                        <a:t>을 </a:t>
                      </a:r>
                      <a:r>
                        <a:rPr lang="en-US" sz="1100" u="none" cap="none" strike="noStrike"/>
                        <a:t>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[정찰] 부대를 구성하는 유닛의 목록을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18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 지원부대를 구성하는 유닛의 목록을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[전황] 자신을 향해 행군 중인 부대의 </a:t>
                      </a:r>
                      <a:r>
                        <a:rPr lang="en-US" sz="1100">
                          <a:solidFill>
                            <a:srgbClr val="4A86E8"/>
                          </a:solidFill>
                        </a:rPr>
                        <a:t>유닛 별 수</a:t>
                      </a:r>
                      <a:r>
                        <a:rPr lang="en-US" sz="1100"/>
                        <a:t>를 대략적으로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 부대를 구성하는 유닛 별 수를 대략적으로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 지원부대를 구성하는 유닛 별 수를 대략적으로 제공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49" name="Shape 149"/>
          <p:cNvGraphicFramePr/>
          <p:nvPr/>
        </p:nvGraphicFramePr>
        <p:xfrm>
          <a:off x="6242962" y="3856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{06538101-BCCA-4E3D-8870-9F014D9F824B}</a:tableStyleId>
              </a:tblPr>
              <a:tblGrid>
                <a:gridCol w="846475"/>
                <a:gridCol w="4036600"/>
              </a:tblGrid>
              <a:tr h="244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감시탑 Lv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추가 효과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[전황] 자신을 향해 향군 중인 부대의 </a:t>
                      </a:r>
                      <a:r>
                        <a:rPr lang="en-US" sz="1100">
                          <a:solidFill>
                            <a:srgbClr val="4A86E8"/>
                          </a:solidFill>
                        </a:rPr>
                        <a:t>정확한 병력 수</a:t>
                      </a:r>
                      <a:r>
                        <a:rPr lang="en-US" sz="1100"/>
                        <a:t>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[정찰] 부대의 총 수를 정확히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27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28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[정찰] 지원병력의 총 수를 정확히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/>
                        <a:t>[전황] 자신을 향해 행군 중인 부대의 </a:t>
                      </a:r>
                      <a:r>
                        <a:rPr lang="en-US" sz="1100">
                          <a:solidFill>
                            <a:srgbClr val="4A86E8"/>
                          </a:solidFill>
                        </a:rPr>
                        <a:t>정확한 유닛 별 수</a:t>
                      </a:r>
                      <a:r>
                        <a:rPr lang="en-US" sz="1100"/>
                        <a:t>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[정찰] 부대 구성 유닛 별 수를 정확히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[정찰] 지원병력을 구성하는 유닛 별 수를 정확히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37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38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[정찰] 화살탑 레벨을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[정찰] 병력지원 중인 영주의 닉네임 및 레벨을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[전황] 적용 중인 버프 종류를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</a:t>
                      </a:r>
                      <a:r>
                        <a:rPr lang="en-US" sz="1100" u="none" cap="none" strike="noStrike"/>
                        <a:t> 적용 중인 버프 종류를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/>
                        <a:t>[전황] 적용 중인 버프 종류 별 수치를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[정찰] 적용 중인 버프 종류 별 수치를 제공</a:t>
                      </a:r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0" name="Shape 150"/>
          <p:cNvSpPr/>
          <p:nvPr/>
        </p:nvSpPr>
        <p:spPr>
          <a:xfrm>
            <a:off x="2859868" y="-33229"/>
            <a:ext cx="4616970" cy="365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감시탑의 레벨별 효과는 추가되거나 변경될 수 있다.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0" y="12936"/>
            <a:ext cx="29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레벨 별 추가 기능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1590250" y="735100"/>
            <a:ext cx="98715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감시탑 업그레이드를 통해 추가되는 기능들은 기능이 오픈되기 전까지는 서버에서 클라이언트에 제공하지 않는다.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단, 이하의 항목들은 부대의 애니메이션 연출에 필요한 항목들이므로 기능이 오픈되기 전에도 서버에서 클라이언트로 정보를 전달하고,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클라이언트에서 숨기도록 한다.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부대 목적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남은 행군 시간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부대 구성 유닛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대략적 부대 병력 수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정확한 부대 병력 수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대략적 유닛 별 수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정확한 유닛 별 수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</a:t>
            </a:r>
            <a:r>
              <a:rPr b="1" lang="en-US" sz="1200">
                <a:solidFill>
                  <a:srgbClr val="FF0000"/>
                </a:solidFill>
              </a:rPr>
              <a:t>GameEnum\ NotiInfoType의 설명 참조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366" y="1503120"/>
            <a:ext cx="643279" cy="1331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Shape 165"/>
          <p:cNvGrpSpPr/>
          <p:nvPr/>
        </p:nvGrpSpPr>
        <p:grpSpPr>
          <a:xfrm>
            <a:off x="1236132" y="2617234"/>
            <a:ext cx="761747" cy="651951"/>
            <a:chOff x="1176662" y="2547988"/>
            <a:chExt cx="761747" cy="651951"/>
          </a:xfrm>
        </p:grpSpPr>
        <p:sp>
          <p:nvSpPr>
            <p:cNvPr id="166" name="Shape 166"/>
            <p:cNvSpPr/>
            <p:nvPr/>
          </p:nvSpPr>
          <p:spPr>
            <a:xfrm>
              <a:off x="1291950" y="2547988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68" name="Shape 168"/>
            <p:cNvSpPr/>
            <p:nvPr/>
          </p:nvSpPr>
          <p:spPr>
            <a:xfrm rot="-5400000">
              <a:off x="1347248" y="2594640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779132" y="2337246"/>
            <a:ext cx="646331" cy="668246"/>
            <a:chOff x="503468" y="2219100"/>
            <a:chExt cx="646331" cy="668246"/>
          </a:xfrm>
        </p:grpSpPr>
        <p:sp>
          <p:nvSpPr>
            <p:cNvPr id="170" name="Shape 170"/>
            <p:cNvSpPr/>
            <p:nvPr/>
          </p:nvSpPr>
          <p:spPr>
            <a:xfrm>
              <a:off x="569166" y="2239350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72" name="Shape 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3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Shape 173"/>
          <p:cNvSpPr/>
          <p:nvPr/>
        </p:nvSpPr>
        <p:spPr>
          <a:xfrm>
            <a:off x="215537" y="142594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액션버튼 설명</a:t>
            </a:r>
          </a:p>
        </p:txBody>
      </p:sp>
      <p:sp>
        <p:nvSpPr>
          <p:cNvPr id="174" name="Shape 174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092" y="3887037"/>
            <a:ext cx="529660" cy="109643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353625" y="3499448"/>
            <a:ext cx="493845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364829" y="3574098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78" name="Shape 178"/>
          <p:cNvSpPr/>
          <p:nvPr/>
        </p:nvSpPr>
        <p:spPr>
          <a:xfrm>
            <a:off x="2991535" y="1503120"/>
            <a:ext cx="6929263" cy="1160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터치 시 출력되는 액션버튼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sng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세부정보 : 세부정보 UI로 이동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sng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업그레이드 : 업그레이드 UI로 이동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sng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전황 : 전황 UI로 이동</a:t>
            </a:r>
          </a:p>
        </p:txBody>
      </p:sp>
      <p:cxnSp>
        <p:nvCxnSpPr>
          <p:cNvPr id="179" name="Shape 179"/>
          <p:cNvCxnSpPr/>
          <p:nvPr/>
        </p:nvCxnSpPr>
        <p:spPr>
          <a:xfrm>
            <a:off x="1096598" y="162373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0" name="Shape 180"/>
          <p:cNvSpPr/>
          <p:nvPr/>
        </p:nvSpPr>
        <p:spPr>
          <a:xfrm>
            <a:off x="1303665" y="1380009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181" name="Shape 181"/>
          <p:cNvCxnSpPr/>
          <p:nvPr/>
        </p:nvCxnSpPr>
        <p:spPr>
          <a:xfrm>
            <a:off x="1093395" y="139001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2" name="Shape 182"/>
          <p:cNvCxnSpPr/>
          <p:nvPr/>
        </p:nvCxnSpPr>
        <p:spPr>
          <a:xfrm rot="-5400000">
            <a:off x="1987165" y="1518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3" name="Shape 183"/>
          <p:cNvCxnSpPr/>
          <p:nvPr/>
        </p:nvCxnSpPr>
        <p:spPr>
          <a:xfrm rot="-5400000">
            <a:off x="1010562" y="1512204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84" name="Shape 184"/>
          <p:cNvGrpSpPr/>
          <p:nvPr/>
        </p:nvGrpSpPr>
        <p:grpSpPr>
          <a:xfrm>
            <a:off x="2070971" y="859271"/>
            <a:ext cx="3835307" cy="674512"/>
            <a:chOff x="6975113" y="1300325"/>
            <a:chExt cx="3835307" cy="897776"/>
          </a:xfrm>
        </p:grpSpPr>
        <p:sp>
          <p:nvSpPr>
            <p:cNvPr id="185" name="Shape 185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86" name="Shape 186"/>
            <p:cNvCxnSpPr>
              <a:stCxn id="185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87" name="Shape 187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시 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‘무료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출력되는 아이콘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가속 아이콘은 남은 건설 시간이 5분 이하일 경우 등장한다.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 터치 시 즉시 업그레이드가 완료된다.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가속이 활성화되는 남은 건설 시간은 VIP등급이 높을수록 증가한다.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아이콘을 터치하여 업그레이드 완료 시 3초간 노출되는 알림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2997282" y="4864737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감시탑 업그레이드 완료</a:t>
            </a:r>
          </a:p>
        </p:txBody>
      </p:sp>
      <p:cxnSp>
        <p:nvCxnSpPr>
          <p:cNvPr id="189" name="Shape 189"/>
          <p:cNvCxnSpPr/>
          <p:nvPr/>
        </p:nvCxnSpPr>
        <p:spPr>
          <a:xfrm flipH="1" rot="10800000">
            <a:off x="2991535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90" name="Shape 190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91" name="Shape 1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3893" y="4208821"/>
            <a:ext cx="1375300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120008" y="4859714"/>
            <a:ext cx="834310" cy="121725"/>
            <a:chOff x="1005733" y="1878158"/>
            <a:chExt cx="834310" cy="121725"/>
          </a:xfrm>
        </p:grpSpPr>
        <p:sp>
          <p:nvSpPr>
            <p:cNvPr id="193" name="Shape 193"/>
            <p:cNvSpPr/>
            <p:nvPr/>
          </p:nvSpPr>
          <p:spPr>
            <a:xfrm>
              <a:off x="1005887" y="1880476"/>
              <a:ext cx="834156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1790945" y="2377115"/>
            <a:ext cx="761747" cy="651951"/>
            <a:chOff x="1176662" y="2547988"/>
            <a:chExt cx="761747" cy="651951"/>
          </a:xfrm>
        </p:grpSpPr>
        <p:sp>
          <p:nvSpPr>
            <p:cNvPr id="196" name="Shape 196"/>
            <p:cNvSpPr/>
            <p:nvPr/>
          </p:nvSpPr>
          <p:spPr>
            <a:xfrm>
              <a:off x="1291950" y="2547988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전황</a:t>
              </a:r>
            </a:p>
          </p:txBody>
        </p:sp>
      </p:grpSp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4318" y="2374851"/>
            <a:ext cx="402200" cy="49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215537" y="142594"/>
            <a:ext cx="3978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중 액션버튼 설명</a:t>
            </a:r>
          </a:p>
        </p:txBody>
      </p:sp>
      <p:sp>
        <p:nvSpPr>
          <p:cNvPr id="205" name="Shape 205"/>
          <p:cNvSpPr/>
          <p:nvPr/>
        </p:nvSpPr>
        <p:spPr>
          <a:xfrm>
            <a:off x="2885315" y="2289731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감시탑 건설 완료</a:t>
            </a:r>
          </a:p>
        </p:txBody>
      </p:sp>
      <p:cxnSp>
        <p:nvCxnSpPr>
          <p:cNvPr id="206" name="Shape 206"/>
          <p:cNvCxnSpPr/>
          <p:nvPr/>
        </p:nvCxnSpPr>
        <p:spPr>
          <a:xfrm flipH="1" rot="10800000">
            <a:off x="2879568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7" name="Shape 207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8" name="Shape 208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276" y="886765"/>
            <a:ext cx="554949" cy="1148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453041" y="1717943"/>
            <a:ext cx="493845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1868116" y="1717943"/>
            <a:ext cx="493845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87341" y="213510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213" name="Shape 213"/>
          <p:cNvSpPr/>
          <p:nvPr/>
        </p:nvSpPr>
        <p:spPr>
          <a:xfrm>
            <a:off x="1107191" y="2455789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즉시가속</a:t>
            </a:r>
          </a:p>
        </p:txBody>
      </p:sp>
      <p:sp>
        <p:nvSpPr>
          <p:cNvPr id="214" name="Shape 214"/>
          <p:cNvSpPr/>
          <p:nvPr/>
        </p:nvSpPr>
        <p:spPr>
          <a:xfrm>
            <a:off x="1919241" y="217575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62" y="1697692"/>
            <a:ext cx="606923" cy="54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Shape 216"/>
          <p:cNvCxnSpPr/>
          <p:nvPr/>
        </p:nvCxnSpPr>
        <p:spPr>
          <a:xfrm>
            <a:off x="890904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7" name="Shape 217"/>
          <p:cNvSpPr/>
          <p:nvPr/>
        </p:nvSpPr>
        <p:spPr>
          <a:xfrm>
            <a:off x="1179240" y="910825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218" name="Shape 218"/>
          <p:cNvCxnSpPr/>
          <p:nvPr/>
        </p:nvCxnSpPr>
        <p:spPr>
          <a:xfrm>
            <a:off x="887704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9" name="Shape 219"/>
          <p:cNvCxnSpPr/>
          <p:nvPr/>
        </p:nvCxnSpPr>
        <p:spPr>
          <a:xfrm rot="-5400000">
            <a:off x="1781473" y="104923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0" name="Shape 220"/>
          <p:cNvCxnSpPr/>
          <p:nvPr/>
        </p:nvCxnSpPr>
        <p:spPr>
          <a:xfrm rot="-5400000">
            <a:off x="804870" y="1043018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21" name="Shape 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0046" y="1648680"/>
            <a:ext cx="631557" cy="63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223" name="Shape 223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10114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101012" y="5095700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1562562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228" name="Shape 228"/>
          <p:cNvSpPr/>
          <p:nvPr/>
        </p:nvSpPr>
        <p:spPr>
          <a:xfrm>
            <a:off x="1113425" y="5080466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229" name="Shape 229"/>
          <p:cNvSpPr/>
          <p:nvPr/>
        </p:nvSpPr>
        <p:spPr>
          <a:xfrm>
            <a:off x="2882871" y="799479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중 노출되는 액션버튼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즉시가속 아이콘 : 터치 시 크라운을 소모하여 즉시 업그레이드 완료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 터치 시 가속 아이템 사용 UI 호출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아이템 및 건설가속 아이템을 보유 중이지 않을 경우 알림 팝업 출력 및 3초간 유지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완료 시 알림 팝업 출력 및 3초간 유지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Shape 230"/>
          <p:cNvCxnSpPr>
            <a:stCxn id="213" idx="2"/>
            <a:endCxn id="224" idx="0"/>
          </p:cNvCxnSpPr>
          <p:nvPr/>
        </p:nvCxnSpPr>
        <p:spPr>
          <a:xfrm>
            <a:off x="1430356" y="2686621"/>
            <a:ext cx="343499" cy="99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1" name="Shape 231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232" name="Shape 232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233" name="Shape 233"/>
          <p:cNvSpPr/>
          <p:nvPr/>
        </p:nvSpPr>
        <p:spPr>
          <a:xfrm>
            <a:off x="5999657" y="2704174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234" name="Shape 234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5" name="Shape 235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6" name="Shape 236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237" name="Shape 237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175825" y="2026582"/>
            <a:ext cx="493845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254" y="2041763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1197054" y="2264621"/>
            <a:ext cx="47961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241" name="Shape 241"/>
          <p:cNvSpPr/>
          <p:nvPr/>
        </p:nvSpPr>
        <p:spPr>
          <a:xfrm>
            <a:off x="1005887" y="1880476"/>
            <a:ext cx="834156" cy="1194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8" y="1227266"/>
            <a:ext cx="1375300" cy="100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1005733" y="1878158"/>
            <a:ext cx="670938" cy="1217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215537" y="142594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가속 아이템 사용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3" name="Shape 253"/>
          <p:cNvSpPr/>
          <p:nvPr/>
        </p:nvSpPr>
        <p:spPr>
          <a:xfrm>
            <a:off x="2979966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4" name="Shape 254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3610737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0" name="Shape 260"/>
          <p:cNvSpPr/>
          <p:nvPr/>
        </p:nvSpPr>
        <p:spPr>
          <a:xfrm>
            <a:off x="4266987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1" name="Shape 261"/>
          <p:cNvSpPr/>
          <p:nvPr/>
        </p:nvSpPr>
        <p:spPr>
          <a:xfrm>
            <a:off x="4969896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2" name="Shape 262"/>
          <p:cNvSpPr/>
          <p:nvPr/>
        </p:nvSpPr>
        <p:spPr>
          <a:xfrm>
            <a:off x="5663482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4" name="Shape 264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65" name="Shape 26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69" name="Shape 2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Shape 2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Shape 272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75" name="Shape 275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79" name="Shape 27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80" name="Shape 280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1896543" y="1761001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Shape 287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88" name="Shape 288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89" name="Shape 289"/>
          <p:cNvSpPr/>
          <p:nvPr/>
        </p:nvSpPr>
        <p:spPr>
          <a:xfrm>
            <a:off x="6551230" y="769127"/>
            <a:ext cx="3982626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90" name="Shape 290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91" name="Shape 291"/>
          <p:cNvCxnSpPr>
            <a:stCxn id="280" idx="3"/>
            <a:endCxn id="289" idx="1"/>
          </p:cNvCxnSpPr>
          <p:nvPr/>
        </p:nvCxnSpPr>
        <p:spPr>
          <a:xfrm flipH="1" rot="10800000">
            <a:off x="5892058" y="1017753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2" name="Shape 292"/>
          <p:cNvSpPr/>
          <p:nvPr/>
        </p:nvSpPr>
        <p:spPr>
          <a:xfrm>
            <a:off x="4209428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6341894" y="3168860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94" name="Shape 294"/>
          <p:cNvCxnSpPr>
            <a:stCxn id="267" idx="3"/>
            <a:endCxn id="293" idx="1"/>
          </p:cNvCxnSpPr>
          <p:nvPr/>
        </p:nvCxnSpPr>
        <p:spPr>
          <a:xfrm>
            <a:off x="6017257" y="3572239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5" name="Shape 295"/>
          <p:cNvSpPr/>
          <p:nvPr/>
        </p:nvSpPr>
        <p:spPr>
          <a:xfrm>
            <a:off x="6417369" y="4224605"/>
            <a:ext cx="3982626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96" name="Shape 296"/>
          <p:cNvCxnSpPr>
            <a:stCxn id="268" idx="3"/>
            <a:endCxn id="295" idx="1"/>
          </p:cNvCxnSpPr>
          <p:nvPr/>
        </p:nvCxnSpPr>
        <p:spPr>
          <a:xfrm>
            <a:off x="5206424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7" name="Shape 297"/>
          <p:cNvCxnSpPr>
            <a:stCxn id="265" idx="0"/>
            <a:endCxn id="288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8" name="Shape 298"/>
          <p:cNvCxnSpPr>
            <a:endCxn id="290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9" name="Shape 299"/>
          <p:cNvSpPr/>
          <p:nvPr/>
        </p:nvSpPr>
        <p:spPr>
          <a:xfrm>
            <a:off x="6453891" y="4815282"/>
            <a:ext cx="2927605" cy="181329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Shape 300"/>
          <p:cNvCxnSpPr>
            <a:stCxn id="295" idx="3"/>
            <a:endCxn id="299" idx="3"/>
          </p:cNvCxnSpPr>
          <p:nvPr/>
        </p:nvCxnSpPr>
        <p:spPr>
          <a:xfrm flipH="1">
            <a:off x="9381496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1" name="Shape 301"/>
          <p:cNvSpPr/>
          <p:nvPr/>
        </p:nvSpPr>
        <p:spPr>
          <a:xfrm>
            <a:off x="7223960" y="6130212"/>
            <a:ext cx="1380931" cy="307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0" name="Shape 310"/>
          <p:cNvSpPr/>
          <p:nvPr/>
        </p:nvSpPr>
        <p:spPr>
          <a:xfrm>
            <a:off x="4218869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1" name="Shape 311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4849641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7" name="Shape 317"/>
          <p:cNvSpPr/>
          <p:nvPr/>
        </p:nvSpPr>
        <p:spPr>
          <a:xfrm>
            <a:off x="5505891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8" name="Shape 318"/>
          <p:cNvSpPr/>
          <p:nvPr/>
        </p:nvSpPr>
        <p:spPr>
          <a:xfrm>
            <a:off x="6208798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9" name="Shape 319"/>
          <p:cNvSpPr/>
          <p:nvPr/>
        </p:nvSpPr>
        <p:spPr>
          <a:xfrm>
            <a:off x="6902385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20" name="Shape 320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21" name="Shape 321"/>
          <p:cNvGrpSpPr/>
          <p:nvPr/>
        </p:nvGrpSpPr>
        <p:grpSpPr>
          <a:xfrm>
            <a:off x="4287761" y="1491251"/>
            <a:ext cx="3020086" cy="2920326"/>
            <a:chOff x="1007929" y="1735975"/>
            <a:chExt cx="3020086" cy="2920326"/>
          </a:xfrm>
        </p:grpSpPr>
        <p:sp>
          <p:nvSpPr>
            <p:cNvPr id="322" name="Shape 322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26" name="Shape 3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Shape 329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32" name="Shape 332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37" name="Shape 337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1896543" y="1761001"/>
              <a:ext cx="17778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Shape 344"/>
          <p:cNvSpPr/>
          <p:nvPr/>
        </p:nvSpPr>
        <p:spPr>
          <a:xfrm>
            <a:off x="5448330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215537" y="142594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시스템 키패드 처리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Shape 347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8" name="Shape 348"/>
          <p:cNvSpPr/>
          <p:nvPr/>
        </p:nvSpPr>
        <p:spPr>
          <a:xfrm>
            <a:off x="7721588" y="3973028"/>
            <a:ext cx="4016320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50" name="Shape 350"/>
          <p:cNvSpPr/>
          <p:nvPr/>
        </p:nvSpPr>
        <p:spPr>
          <a:xfrm>
            <a:off x="229632" y="2418592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Shape 351"/>
          <p:cNvCxnSpPr>
            <a:stCxn id="350" idx="3"/>
          </p:cNvCxnSpPr>
          <p:nvPr/>
        </p:nvCxnSpPr>
        <p:spPr>
          <a:xfrm>
            <a:off x="3880834" y="3184285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215537" y="142594"/>
            <a:ext cx="419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건설 시, 가속 아이템 개수 셋팅</a:t>
            </a: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61" name="Shape 361"/>
          <p:cNvSpPr/>
          <p:nvPr/>
        </p:nvSpPr>
        <p:spPr>
          <a:xfrm>
            <a:off x="2979966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62" name="Shape 362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3610737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68" name="Shape 368"/>
          <p:cNvSpPr/>
          <p:nvPr/>
        </p:nvSpPr>
        <p:spPr>
          <a:xfrm>
            <a:off x="4266987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69" name="Shape 369"/>
          <p:cNvSpPr/>
          <p:nvPr/>
        </p:nvSpPr>
        <p:spPr>
          <a:xfrm>
            <a:off x="4969896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70" name="Shape 370"/>
          <p:cNvSpPr/>
          <p:nvPr/>
        </p:nvSpPr>
        <p:spPr>
          <a:xfrm>
            <a:off x="5663482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72" name="Shape 372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73" name="Shape 373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77" name="Shape 3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Shape 3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Shape 37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Shape 380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83" name="Shape 383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87" name="Shape 387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88" name="Shape 388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1896543" y="1761001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Shape 395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96" name="Shape 396"/>
          <p:cNvSpPr/>
          <p:nvPr/>
        </p:nvSpPr>
        <p:spPr>
          <a:xfrm>
            <a:off x="4209428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</p:txBody>
      </p:sp>
      <p:cxnSp>
        <p:nvCxnSpPr>
          <p:cNvPr id="398" name="Shape 398"/>
          <p:cNvCxnSpPr>
            <a:stCxn id="375" idx="3"/>
            <a:endCxn id="397" idx="1"/>
          </p:cNvCxnSpPr>
          <p:nvPr/>
        </p:nvCxnSpPr>
        <p:spPr>
          <a:xfrm>
            <a:off x="6017257" y="3572239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244" y="1831358"/>
            <a:ext cx="539000" cy="11157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08" name="Shape 408"/>
          <p:cNvSpPr/>
          <p:nvPr/>
        </p:nvSpPr>
        <p:spPr>
          <a:xfrm>
            <a:off x="4058060" y="4881330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09" name="Shape 409"/>
          <p:cNvSpPr/>
          <p:nvPr/>
        </p:nvSpPr>
        <p:spPr>
          <a:xfrm>
            <a:off x="215537" y="142594"/>
            <a:ext cx="30618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업그레이드_정보</a:t>
            </a:r>
          </a:p>
        </p:txBody>
      </p:sp>
      <p:sp>
        <p:nvSpPr>
          <p:cNvPr id="410" name="Shape 410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 rot="10800000">
            <a:off x="4216921" y="6101714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 조건</a:t>
            </a:r>
          </a:p>
        </p:txBody>
      </p:sp>
      <p:sp>
        <p:nvSpPr>
          <p:cNvPr id="414" name="Shape 414"/>
          <p:cNvSpPr/>
          <p:nvPr/>
        </p:nvSpPr>
        <p:spPr>
          <a:xfrm>
            <a:off x="4212326" y="318331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17" name="Shape 417"/>
          <p:cNvSpPr/>
          <p:nvPr/>
        </p:nvSpPr>
        <p:spPr>
          <a:xfrm>
            <a:off x="4532571" y="3227926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농장</a:t>
            </a:r>
          </a:p>
        </p:txBody>
      </p:sp>
      <p:sp>
        <p:nvSpPr>
          <p:cNvPr id="418" name="Shape 418"/>
          <p:cNvSpPr/>
          <p:nvPr/>
        </p:nvSpPr>
        <p:spPr>
          <a:xfrm>
            <a:off x="5689676" y="318642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084567" y="3240366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6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Shape 421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2" name="Shape 422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3" name="Shape 423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24" name="Shape 424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5" name="Shape 425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26" name="Shape 4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5285" y="3203207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2085" y="3219593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4688832" y="8472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34" name="Shape 434"/>
          <p:cNvSpPr/>
          <p:nvPr/>
        </p:nvSpPr>
        <p:spPr>
          <a:xfrm>
            <a:off x="5345082" y="841053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35" name="Shape 435"/>
          <p:cNvSpPr/>
          <p:nvPr/>
        </p:nvSpPr>
        <p:spPr>
          <a:xfrm>
            <a:off x="6047989" y="853491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36" name="Shape 436"/>
          <p:cNvSpPr/>
          <p:nvPr/>
        </p:nvSpPr>
        <p:spPr>
          <a:xfrm>
            <a:off x="6741575" y="8379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37" name="Shape 437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8" name="Shape 438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4856300" y="5968871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441" name="Shape 441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442" name="Shape 442"/>
          <p:cNvSpPr/>
          <p:nvPr/>
        </p:nvSpPr>
        <p:spPr>
          <a:xfrm>
            <a:off x="5031548" y="6204264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43" name="Shape 4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195832">
            <a:off x="6312828" y="5755643"/>
            <a:ext cx="128282" cy="1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/>
          <p:nvPr/>
        </p:nvSpPr>
        <p:spPr>
          <a:xfrm>
            <a:off x="5952119" y="1638550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6027580" y="1642501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48" name="Shape 448"/>
          <p:cNvSpPr/>
          <p:nvPr/>
        </p:nvSpPr>
        <p:spPr>
          <a:xfrm>
            <a:off x="6001178" y="1844949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감시탑의 레벨업으로 적의 정보를 더욱 자세하게 얻을 수 있습니다.</a:t>
            </a:r>
          </a:p>
        </p:txBody>
      </p:sp>
      <p:grpSp>
        <p:nvGrpSpPr>
          <p:cNvPr id="449" name="Shape 449"/>
          <p:cNvGrpSpPr/>
          <p:nvPr/>
        </p:nvGrpSpPr>
        <p:grpSpPr>
          <a:xfrm>
            <a:off x="7147370" y="1347566"/>
            <a:ext cx="4459910" cy="888087"/>
            <a:chOff x="7147370" y="1347566"/>
            <a:chExt cx="4459910" cy="888087"/>
          </a:xfrm>
        </p:grpSpPr>
        <p:sp>
          <p:nvSpPr>
            <p:cNvPr id="450" name="Shape 450"/>
            <p:cNvSpPr/>
            <p:nvPr/>
          </p:nvSpPr>
          <p:spPr>
            <a:xfrm>
              <a:off x="7756070" y="1347566"/>
              <a:ext cx="3851210" cy="88808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레벨업으로 얻을 수 있는 효과 요약</a:t>
              </a:r>
            </a:p>
          </p:txBody>
        </p:sp>
        <p:cxnSp>
          <p:nvCxnSpPr>
            <p:cNvPr id="451" name="Shape 451"/>
            <p:cNvCxnSpPr>
              <a:stCxn id="450" idx="1"/>
            </p:cNvCxnSpPr>
            <p:nvPr/>
          </p:nvCxnSpPr>
          <p:spPr>
            <a:xfrm flipH="1">
              <a:off x="7147370" y="1791610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52" name="Shape 452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53" name="Shape 453"/>
          <p:cNvCxnSpPr>
            <a:stCxn id="452" idx="1"/>
          </p:cNvCxnSpPr>
          <p:nvPr/>
        </p:nvCxnSpPr>
        <p:spPr>
          <a:xfrm flipH="1">
            <a:off x="7030774" y="3222126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54" name="Shape 454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5" name="Shape 455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6" name="Shape 456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57" name="Shape 457"/>
          <p:cNvCxnSpPr>
            <a:stCxn id="456" idx="1"/>
          </p:cNvCxnSpPr>
          <p:nvPr/>
        </p:nvCxnSpPr>
        <p:spPr>
          <a:xfrm flipH="1">
            <a:off x="6892784" y="4334849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58" name="Shape 458"/>
          <p:cNvSpPr/>
          <p:nvPr/>
        </p:nvSpPr>
        <p:spPr>
          <a:xfrm>
            <a:off x="1823784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59" name="Shape 459"/>
          <p:cNvCxnSpPr>
            <a:stCxn id="458" idx="3"/>
          </p:cNvCxnSpPr>
          <p:nvPr/>
        </p:nvCxnSpPr>
        <p:spPr>
          <a:xfrm>
            <a:off x="3405765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60" name="Shape 460"/>
          <p:cNvGrpSpPr/>
          <p:nvPr/>
        </p:nvGrpSpPr>
        <p:grpSpPr>
          <a:xfrm>
            <a:off x="7230440" y="280267"/>
            <a:ext cx="4459910" cy="646676"/>
            <a:chOff x="7147370" y="1347566"/>
            <a:chExt cx="4459910" cy="646676"/>
          </a:xfrm>
        </p:grpSpPr>
        <p:sp>
          <p:nvSpPr>
            <p:cNvPr id="461" name="Shape 461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62" name="Shape 462"/>
            <p:cNvCxnSpPr>
              <a:stCxn id="461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63" name="Shape 463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64" name="Shape 464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65" name="Shape 465"/>
            <p:cNvCxnSpPr>
              <a:stCxn id="464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66" name="Shape 466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67" name="Shape 467"/>
          <p:cNvCxnSpPr>
            <a:stCxn id="466" idx="3"/>
          </p:cNvCxnSpPr>
          <p:nvPr/>
        </p:nvCxnSpPr>
        <p:spPr>
          <a:xfrm>
            <a:off x="3005482" y="6002691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8" name="Shape 468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69" name="Shape 469"/>
          <p:cNvCxnSpPr>
            <a:stCxn id="468" idx="3"/>
          </p:cNvCxnSpPr>
          <p:nvPr/>
        </p:nvCxnSpPr>
        <p:spPr>
          <a:xfrm>
            <a:off x="3946262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70" name="Shape 470"/>
          <p:cNvSpPr/>
          <p:nvPr/>
        </p:nvSpPr>
        <p:spPr>
          <a:xfrm>
            <a:off x="7643621" y="5100210"/>
            <a:ext cx="3851210" cy="44222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71" name="Shape 471"/>
          <p:cNvCxnSpPr>
            <a:stCxn id="470" idx="1"/>
          </p:cNvCxnSpPr>
          <p:nvPr/>
        </p:nvCxnSpPr>
        <p:spPr>
          <a:xfrm flipH="1">
            <a:off x="7034921" y="5321321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72" name="Shape 472"/>
          <p:cNvSpPr/>
          <p:nvPr/>
        </p:nvSpPr>
        <p:spPr>
          <a:xfrm>
            <a:off x="4717244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473" name="Shape 473"/>
          <p:cNvCxnSpPr/>
          <p:nvPr/>
        </p:nvCxnSpPr>
        <p:spPr>
          <a:xfrm>
            <a:off x="4550892" y="163855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4" name="Shape 474"/>
          <p:cNvCxnSpPr/>
          <p:nvPr/>
        </p:nvCxnSpPr>
        <p:spPr>
          <a:xfrm>
            <a:off x="4544673" y="194957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1122900" y="1027945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178" y="1033366"/>
            <a:ext cx="142848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118835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83" name="Shape 483"/>
          <p:cNvSpPr/>
          <p:nvPr/>
        </p:nvSpPr>
        <p:spPr>
          <a:xfrm>
            <a:off x="1443145" y="1072554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감시탑</a:t>
            </a:r>
          </a:p>
        </p:txBody>
      </p:sp>
      <p:sp>
        <p:nvSpPr>
          <p:cNvPr id="484" name="Shape 484"/>
          <p:cNvSpPr/>
          <p:nvPr/>
        </p:nvSpPr>
        <p:spPr>
          <a:xfrm>
            <a:off x="1127175" y="348006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522066" y="3534005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0" cy="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3104238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843" y="1032050"/>
            <a:ext cx="142848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3452475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감시탑</a:t>
            </a:r>
          </a:p>
        </p:txBody>
      </p:sp>
      <p:cxnSp>
        <p:nvCxnSpPr>
          <p:cNvPr id="490" name="Shape 490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1" name="Shape 491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92" name="Shape 492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3" name="Shape 493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3175242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95" name="Shape 495"/>
          <p:cNvCxnSpPr/>
          <p:nvPr/>
        </p:nvCxnSpPr>
        <p:spPr>
          <a:xfrm>
            <a:off x="3183402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3177182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8" y="1064220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3088341" y="348006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483232" y="3534005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0" cy="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502" name="Shape 502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3" name="Shape 503"/>
          <p:cNvCxnSpPr/>
          <p:nvPr/>
        </p:nvCxnSpPr>
        <p:spPr>
          <a:xfrm>
            <a:off x="3155733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4" name="Shape 504"/>
          <p:cNvSpPr/>
          <p:nvPr/>
        </p:nvSpPr>
        <p:spPr>
          <a:xfrm>
            <a:off x="5085773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380" y="1032050"/>
            <a:ext cx="142848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5434010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감시탑</a:t>
            </a:r>
          </a:p>
        </p:txBody>
      </p:sp>
      <p:sp>
        <p:nvSpPr>
          <p:cNvPr id="507" name="Shape 507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9" name="Shape 509"/>
          <p:cNvCxnSpPr/>
          <p:nvPr/>
        </p:nvCxnSpPr>
        <p:spPr>
          <a:xfrm>
            <a:off x="5158717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10" name="Shape 5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7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7067310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915" y="1032050"/>
            <a:ext cx="142848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7415546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감시탑</a:t>
            </a:r>
          </a:p>
        </p:txBody>
      </p:sp>
      <p:sp>
        <p:nvSpPr>
          <p:cNvPr id="515" name="Shape 515"/>
          <p:cNvSpPr/>
          <p:nvPr/>
        </p:nvSpPr>
        <p:spPr>
          <a:xfrm>
            <a:off x="713831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516" name="Shape 516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7" name="Shape 517"/>
          <p:cNvCxnSpPr/>
          <p:nvPr/>
        </p:nvCxnSpPr>
        <p:spPr>
          <a:xfrm>
            <a:off x="7140253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/>
          <p:nvPr/>
        </p:nvSpPr>
        <p:spPr>
          <a:xfrm>
            <a:off x="215537" y="142594"/>
            <a:ext cx="2656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체크</a:t>
            </a: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721227" y="1765401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25" name="Shape 525"/>
          <p:cNvSpPr/>
          <p:nvPr/>
        </p:nvSpPr>
        <p:spPr>
          <a:xfrm>
            <a:off x="2804051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6" name="Shape 526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27" name="Shape 527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28" name="Shape 528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29" name="Shape 529"/>
          <p:cNvSpPr/>
          <p:nvPr/>
        </p:nvSpPr>
        <p:spPr>
          <a:xfrm>
            <a:off x="2780510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30" name="Shape 530"/>
          <p:cNvSpPr/>
          <p:nvPr/>
        </p:nvSpPr>
        <p:spPr>
          <a:xfrm>
            <a:off x="1132054" y="5394930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1197508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532" name="Shape 532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3" name="Shape 533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4" name="Shape 534"/>
          <p:cNvSpPr/>
          <p:nvPr/>
        </p:nvSpPr>
        <p:spPr>
          <a:xfrm>
            <a:off x="5430230" y="5411466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36" name="Shape 536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7" name="Shape 537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8" name="Shape 5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3" y="5409582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6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41" name="Shape 541"/>
          <p:cNvSpPr/>
          <p:nvPr/>
        </p:nvSpPr>
        <p:spPr>
          <a:xfrm>
            <a:off x="5122401" y="5382532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42" name="Shape 542"/>
          <p:cNvSpPr/>
          <p:nvPr/>
        </p:nvSpPr>
        <p:spPr>
          <a:xfrm>
            <a:off x="2998191" y="5526007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44" name="Shape 544"/>
          <p:cNvSpPr/>
          <p:nvPr/>
        </p:nvSpPr>
        <p:spPr>
          <a:xfrm>
            <a:off x="7263242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802425" y="391710"/>
            <a:ext cx="11389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2016.04.25. 초안 작성</a:t>
            </a:r>
          </a:p>
          <a:p>
            <a:pPr indent="-285750" lvl="0" marL="28575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V1.1 – 2016.05.12. 클라이언트에서 Hiding해야 하는 기능 List 작성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594" y="1680885"/>
            <a:ext cx="533018" cy="110338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55" name="Shape 555"/>
          <p:cNvSpPr/>
          <p:nvPr/>
        </p:nvSpPr>
        <p:spPr>
          <a:xfrm>
            <a:off x="4058060" y="4881330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56" name="Shape 556"/>
          <p:cNvSpPr/>
          <p:nvPr/>
        </p:nvSpPr>
        <p:spPr>
          <a:xfrm>
            <a:off x="215537" y="142594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업그레이드_팝업 처리</a:t>
            </a:r>
          </a:p>
        </p:txBody>
      </p:sp>
      <p:sp>
        <p:nvSpPr>
          <p:cNvPr id="557" name="Shape 557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rot="10800000">
            <a:off x="4216921" y="6101714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 조건</a:t>
            </a:r>
          </a:p>
        </p:txBody>
      </p:sp>
      <p:sp>
        <p:nvSpPr>
          <p:cNvPr id="561" name="Shape 561"/>
          <p:cNvSpPr/>
          <p:nvPr/>
        </p:nvSpPr>
        <p:spPr>
          <a:xfrm>
            <a:off x="4212326" y="318331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64" name="Shape 564"/>
          <p:cNvSpPr/>
          <p:nvPr/>
        </p:nvSpPr>
        <p:spPr>
          <a:xfrm>
            <a:off x="4532571" y="3227926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농장</a:t>
            </a:r>
          </a:p>
        </p:txBody>
      </p:sp>
      <p:sp>
        <p:nvSpPr>
          <p:cNvPr id="565" name="Shape 565"/>
          <p:cNvSpPr/>
          <p:nvPr/>
        </p:nvSpPr>
        <p:spPr>
          <a:xfrm>
            <a:off x="5689676" y="318642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6084567" y="3240366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6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Shape 568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9" name="Shape 569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0" name="Shape 570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71" name="Shape 571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2" name="Shape 572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73" name="Shape 5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3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4688832" y="8472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80" name="Shape 580"/>
          <p:cNvSpPr/>
          <p:nvPr/>
        </p:nvSpPr>
        <p:spPr>
          <a:xfrm>
            <a:off x="5345082" y="841053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81" name="Shape 581"/>
          <p:cNvSpPr/>
          <p:nvPr/>
        </p:nvSpPr>
        <p:spPr>
          <a:xfrm>
            <a:off x="6047989" y="853491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82" name="Shape 582"/>
          <p:cNvSpPr/>
          <p:nvPr/>
        </p:nvSpPr>
        <p:spPr>
          <a:xfrm>
            <a:off x="6741575" y="8379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83" name="Shape 583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4" name="Shape 584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4856300" y="5968871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87" name="Shape 587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88" name="Shape 588"/>
          <p:cNvSpPr/>
          <p:nvPr/>
        </p:nvSpPr>
        <p:spPr>
          <a:xfrm>
            <a:off x="5031548" y="6204264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89" name="Shape 5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8" y="5755643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3" name="Shape 593"/>
          <p:cNvSpPr/>
          <p:nvPr/>
        </p:nvSpPr>
        <p:spPr>
          <a:xfrm>
            <a:off x="5691716" y="374252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Shape 5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농장</a:t>
            </a:r>
          </a:p>
        </p:txBody>
      </p:sp>
      <p:cxnSp>
        <p:nvCxnSpPr>
          <p:cNvPr id="596" name="Shape 596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7" name="Shape 597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98" name="Shape 598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9" name="Shape 599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0" name="Shape 600"/>
          <p:cNvSpPr/>
          <p:nvPr/>
        </p:nvSpPr>
        <p:spPr>
          <a:xfrm>
            <a:off x="754300" y="3523992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602" name="Shape 602"/>
          <p:cNvSpPr/>
          <p:nvPr/>
        </p:nvSpPr>
        <p:spPr>
          <a:xfrm>
            <a:off x="4216921" y="3751114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/>
          <p:nvPr/>
        </p:nvSpPr>
        <p:spPr>
          <a:xfrm>
            <a:off x="4565157" y="3795723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농장</a:t>
            </a:r>
          </a:p>
        </p:txBody>
      </p:sp>
      <p:sp>
        <p:nvSpPr>
          <p:cNvPr id="605" name="Shape 605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06" name="Shape 606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7" name="Shape 607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08" name="Shape 6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Shape 609"/>
          <p:cNvCxnSpPr>
            <a:stCxn id="600" idx="3"/>
            <a:endCxn id="559" idx="1"/>
          </p:cNvCxnSpPr>
          <p:nvPr/>
        </p:nvCxnSpPr>
        <p:spPr>
          <a:xfrm flipH="1" rot="10800000">
            <a:off x="3600947" y="4002903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10" name="Shape 610"/>
          <p:cNvCxnSpPr/>
          <p:nvPr/>
        </p:nvCxnSpPr>
        <p:spPr>
          <a:xfrm flipH="1">
            <a:off x="7079953" y="3240366"/>
            <a:ext cx="1215330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11" name="Shape 611"/>
          <p:cNvSpPr/>
          <p:nvPr/>
        </p:nvSpPr>
        <p:spPr>
          <a:xfrm>
            <a:off x="8318314" y="4404287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감시탑을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9088017" y="5778303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 flipH="1">
            <a:off x="5748490" y="5347641"/>
            <a:ext cx="2567988" cy="692443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614" name="Shape 6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/>
          <p:nvPr/>
        </p:nvSpPr>
        <p:spPr>
          <a:xfrm>
            <a:off x="9549567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16" name="Shape 616"/>
          <p:cNvSpPr/>
          <p:nvPr/>
        </p:nvSpPr>
        <p:spPr>
          <a:xfrm>
            <a:off x="9100428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17" name="Shape 617"/>
          <p:cNvSpPr/>
          <p:nvPr/>
        </p:nvSpPr>
        <p:spPr>
          <a:xfrm>
            <a:off x="847879" y="5932432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감시탑 건설 완료</a:t>
            </a:r>
          </a:p>
        </p:txBody>
      </p:sp>
      <p:cxnSp>
        <p:nvCxnSpPr>
          <p:cNvPr id="618" name="Shape 618"/>
          <p:cNvCxnSpPr/>
          <p:nvPr/>
        </p:nvCxnSpPr>
        <p:spPr>
          <a:xfrm flipH="1" rot="10800000">
            <a:off x="842136" y="5923101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19" name="Shape 619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0" name="Shape 620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21" name="Shape 621"/>
          <p:cNvCxnSpPr>
            <a:endCxn id="561" idx="1"/>
          </p:cNvCxnSpPr>
          <p:nvPr/>
        </p:nvCxnSpPr>
        <p:spPr>
          <a:xfrm>
            <a:off x="3566126" y="1993989"/>
            <a:ext cx="646200" cy="1449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22" name="Shape 622"/>
          <p:cNvSpPr/>
          <p:nvPr/>
        </p:nvSpPr>
        <p:spPr>
          <a:xfrm>
            <a:off x="4763898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623" name="Shape 623"/>
          <p:cNvCxnSpPr/>
          <p:nvPr/>
        </p:nvCxnSpPr>
        <p:spPr>
          <a:xfrm>
            <a:off x="4597548" y="1582562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4" name="Shape 624"/>
          <p:cNvCxnSpPr/>
          <p:nvPr/>
        </p:nvCxnSpPr>
        <p:spPr>
          <a:xfrm>
            <a:off x="4591328" y="1893583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25" name="Shape 6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Shape 627"/>
          <p:cNvCxnSpPr>
            <a:stCxn id="565" idx="3"/>
          </p:cNvCxnSpPr>
          <p:nvPr/>
        </p:nvCxnSpPr>
        <p:spPr>
          <a:xfrm flipH="1" rot="10800000">
            <a:off x="7129675" y="1476298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28" name="Shape 628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826324" y="939416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441" y="2079347"/>
            <a:ext cx="1247894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/>
          <p:nvPr/>
        </p:nvSpPr>
        <p:spPr>
          <a:xfrm>
            <a:off x="8239842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8227428" y="888504"/>
            <a:ext cx="2015479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34" name="Shape 634"/>
          <p:cNvSpPr/>
          <p:nvPr/>
        </p:nvSpPr>
        <p:spPr>
          <a:xfrm>
            <a:off x="8295285" y="2302596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5952119" y="1638550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6027580" y="1642501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37" name="Shape 637"/>
          <p:cNvSpPr/>
          <p:nvPr/>
        </p:nvSpPr>
        <p:spPr>
          <a:xfrm>
            <a:off x="6001178" y="1844949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감시탑의 레벨업으로 적의 정보를 더욱 자세하게 얻을 수 있습니다.</a:t>
            </a:r>
          </a:p>
        </p:txBody>
      </p:sp>
      <p:sp>
        <p:nvSpPr>
          <p:cNvPr id="638" name="Shape 638"/>
          <p:cNvSpPr/>
          <p:nvPr/>
        </p:nvSpPr>
        <p:spPr>
          <a:xfrm>
            <a:off x="9088017" y="3688148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Shape 6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/>
          <p:nvPr/>
        </p:nvSpPr>
        <p:spPr>
          <a:xfrm>
            <a:off x="9549567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41" name="Shape 641"/>
          <p:cNvSpPr/>
          <p:nvPr/>
        </p:nvSpPr>
        <p:spPr>
          <a:xfrm>
            <a:off x="9100428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215537" y="142594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업그레이드_고용</a:t>
            </a:r>
          </a:p>
        </p:txBody>
      </p:sp>
      <p:pic>
        <p:nvPicPr>
          <p:cNvPr id="648" name="Shape 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219" y="1734733"/>
            <a:ext cx="533016" cy="110337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52" name="Shape 652"/>
          <p:cNvSpPr/>
          <p:nvPr/>
        </p:nvSpPr>
        <p:spPr>
          <a:xfrm>
            <a:off x="714785" y="4852755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53" name="Shape 653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Shape 654"/>
          <p:cNvSpPr/>
          <p:nvPr/>
        </p:nvSpPr>
        <p:spPr>
          <a:xfrm rot="10800000">
            <a:off x="873646" y="607313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 조건</a:t>
            </a:r>
          </a:p>
        </p:txBody>
      </p:sp>
      <p:sp>
        <p:nvSpPr>
          <p:cNvPr id="657" name="Shape 657"/>
          <p:cNvSpPr/>
          <p:nvPr/>
        </p:nvSpPr>
        <p:spPr>
          <a:xfrm>
            <a:off x="869050" y="315474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/>
          <p:nvPr/>
        </p:nvSpPr>
        <p:spPr>
          <a:xfrm>
            <a:off x="934504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60" name="Shape 660"/>
          <p:cNvSpPr/>
          <p:nvPr/>
        </p:nvSpPr>
        <p:spPr>
          <a:xfrm>
            <a:off x="1189295" y="319935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sp>
        <p:nvSpPr>
          <p:cNvPr id="661" name="Shape 661"/>
          <p:cNvSpPr/>
          <p:nvPr/>
        </p:nvSpPr>
        <p:spPr>
          <a:xfrm>
            <a:off x="2346400" y="3157852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2741291" y="3211791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63" name="Shape 6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1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Shape 664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5" name="Shape 665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6" name="Shape 666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67" name="Shape 667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8" name="Shape 668"/>
          <p:cNvCxnSpPr/>
          <p:nvPr/>
        </p:nvCxnSpPr>
        <p:spPr>
          <a:xfrm>
            <a:off x="2413793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9" name="Shape 6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8" y="319101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Shape 6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3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1345557" y="81870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6" name="Shape 676"/>
          <p:cNvSpPr/>
          <p:nvPr/>
        </p:nvSpPr>
        <p:spPr>
          <a:xfrm>
            <a:off x="2001807" y="81247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7" name="Shape 677"/>
          <p:cNvSpPr/>
          <p:nvPr/>
        </p:nvSpPr>
        <p:spPr>
          <a:xfrm>
            <a:off x="2704715" y="824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8" name="Shape 678"/>
          <p:cNvSpPr/>
          <p:nvPr/>
        </p:nvSpPr>
        <p:spPr>
          <a:xfrm>
            <a:off x="3398301" y="80936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79" name="Shape 679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0" name="Shape 680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513025" y="5940296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83" name="Shape 683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84" name="Shape 684"/>
          <p:cNvSpPr/>
          <p:nvPr/>
        </p:nvSpPr>
        <p:spPr>
          <a:xfrm>
            <a:off x="1688274" y="6175689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85" name="Shape 6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3" y="5727068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Shape 688"/>
          <p:cNvCxnSpPr/>
          <p:nvPr/>
        </p:nvCxnSpPr>
        <p:spPr>
          <a:xfrm>
            <a:off x="1208625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9" name="Shape 689"/>
          <p:cNvSpPr/>
          <p:nvPr/>
        </p:nvSpPr>
        <p:spPr>
          <a:xfrm>
            <a:off x="2348441" y="371394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Shape 6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2696676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cxnSp>
        <p:nvCxnSpPr>
          <p:cNvPr id="692" name="Shape 692"/>
          <p:cNvCxnSpPr/>
          <p:nvPr/>
        </p:nvCxnSpPr>
        <p:spPr>
          <a:xfrm>
            <a:off x="2424493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3" name="Shape 693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94" name="Shape 694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5" name="Shape 695"/>
          <p:cNvCxnSpPr/>
          <p:nvPr/>
        </p:nvCxnSpPr>
        <p:spPr>
          <a:xfrm>
            <a:off x="2421383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6" name="Shape 696"/>
          <p:cNvSpPr/>
          <p:nvPr/>
        </p:nvSpPr>
        <p:spPr>
          <a:xfrm>
            <a:off x="873645" y="372253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sp>
        <p:nvSpPr>
          <p:cNvPr id="699" name="Shape 699"/>
          <p:cNvSpPr/>
          <p:nvPr/>
        </p:nvSpPr>
        <p:spPr>
          <a:xfrm>
            <a:off x="944650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00" name="Shape 700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1" name="Shape 701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02" name="Shape 7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704" name="Shape 704"/>
          <p:cNvCxnSpPr/>
          <p:nvPr/>
        </p:nvCxnSpPr>
        <p:spPr>
          <a:xfrm>
            <a:off x="1254273" y="155398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5" name="Shape 705"/>
          <p:cNvCxnSpPr/>
          <p:nvPr/>
        </p:nvCxnSpPr>
        <p:spPr>
          <a:xfrm>
            <a:off x="1248053" y="186500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06" name="Shape 7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Shape 708"/>
          <p:cNvCxnSpPr/>
          <p:nvPr/>
        </p:nvCxnSpPr>
        <p:spPr>
          <a:xfrm flipH="1" rot="10800000">
            <a:off x="3137035" y="3213892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9" name="Shape 709"/>
          <p:cNvSpPr/>
          <p:nvPr/>
        </p:nvSpPr>
        <p:spPr>
          <a:xfrm>
            <a:off x="5035007" y="2216581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감시탑 업그레이드 시간 : 05:27:32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5825907" y="3629621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Shape 7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13" name="Shape 713"/>
          <p:cNvSpPr/>
          <p:nvPr/>
        </p:nvSpPr>
        <p:spPr>
          <a:xfrm>
            <a:off x="5838317" y="3614387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14" name="Shape 714"/>
          <p:cNvSpPr/>
          <p:nvPr/>
        </p:nvSpPr>
        <p:spPr>
          <a:xfrm>
            <a:off x="4152187" y="826474"/>
            <a:ext cx="69158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15" name="Shape 715"/>
          <p:cNvSpPr/>
          <p:nvPr/>
        </p:nvSpPr>
        <p:spPr>
          <a:xfrm>
            <a:off x="2572592" y="1595733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2648052" y="1599687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17" name="Shape 717"/>
          <p:cNvSpPr/>
          <p:nvPr/>
        </p:nvSpPr>
        <p:spPr>
          <a:xfrm>
            <a:off x="2621651" y="1802133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감시탑의 레벨업으로 적의 정보를 더욱 자세하게 얻을 수 있습니다.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/>
        </p:nvSpPr>
        <p:spPr>
          <a:xfrm>
            <a:off x="215537" y="142594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업그레이드_골드 부족</a:t>
            </a:r>
          </a:p>
        </p:txBody>
      </p:sp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907" y="1792913"/>
            <a:ext cx="503631" cy="10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28" name="Shape 728"/>
          <p:cNvSpPr/>
          <p:nvPr/>
        </p:nvSpPr>
        <p:spPr>
          <a:xfrm>
            <a:off x="714785" y="4852755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29" name="Shape 729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 rot="10800000">
            <a:off x="873646" y="607313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 조건</a:t>
            </a:r>
          </a:p>
        </p:txBody>
      </p:sp>
      <p:sp>
        <p:nvSpPr>
          <p:cNvPr id="733" name="Shape 733"/>
          <p:cNvSpPr/>
          <p:nvPr/>
        </p:nvSpPr>
        <p:spPr>
          <a:xfrm>
            <a:off x="869050" y="315474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/>
          <p:nvPr/>
        </p:nvSpPr>
        <p:spPr>
          <a:xfrm>
            <a:off x="934504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36" name="Shape 736"/>
          <p:cNvSpPr/>
          <p:nvPr/>
        </p:nvSpPr>
        <p:spPr>
          <a:xfrm>
            <a:off x="1189295" y="319935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sp>
        <p:nvSpPr>
          <p:cNvPr id="737" name="Shape 737"/>
          <p:cNvSpPr/>
          <p:nvPr/>
        </p:nvSpPr>
        <p:spPr>
          <a:xfrm>
            <a:off x="2346400" y="3157852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741291" y="3211791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1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Shape 740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1" name="Shape 741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2" name="Shape 742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43" name="Shape 743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4" name="Shape 744"/>
          <p:cNvCxnSpPr/>
          <p:nvPr/>
        </p:nvCxnSpPr>
        <p:spPr>
          <a:xfrm>
            <a:off x="2413793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5" name="Shape 7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8" y="319101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Shape 7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3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1345557" y="81870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52" name="Shape 752"/>
          <p:cNvSpPr/>
          <p:nvPr/>
        </p:nvSpPr>
        <p:spPr>
          <a:xfrm>
            <a:off x="2001807" y="81247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53" name="Shape 753"/>
          <p:cNvSpPr/>
          <p:nvPr/>
        </p:nvSpPr>
        <p:spPr>
          <a:xfrm>
            <a:off x="2704715" y="824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54" name="Shape 754"/>
          <p:cNvSpPr/>
          <p:nvPr/>
        </p:nvSpPr>
        <p:spPr>
          <a:xfrm>
            <a:off x="3398301" y="80936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55" name="Shape 755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6" name="Shape 756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1513025" y="5940296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59" name="Shape 759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60" name="Shape 760"/>
          <p:cNvSpPr/>
          <p:nvPr/>
        </p:nvSpPr>
        <p:spPr>
          <a:xfrm>
            <a:off x="1688274" y="6175689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63" name="Shape 7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3" y="5727068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Shape 764"/>
          <p:cNvCxnSpPr/>
          <p:nvPr/>
        </p:nvCxnSpPr>
        <p:spPr>
          <a:xfrm>
            <a:off x="1208625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5" name="Shape 765"/>
          <p:cNvSpPr/>
          <p:nvPr/>
        </p:nvSpPr>
        <p:spPr>
          <a:xfrm>
            <a:off x="2348441" y="371394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2696676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cxnSp>
        <p:nvCxnSpPr>
          <p:cNvPr id="768" name="Shape 768"/>
          <p:cNvCxnSpPr/>
          <p:nvPr/>
        </p:nvCxnSpPr>
        <p:spPr>
          <a:xfrm>
            <a:off x="2424493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9" name="Shape 769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1" name="Shape 771"/>
          <p:cNvCxnSpPr/>
          <p:nvPr/>
        </p:nvCxnSpPr>
        <p:spPr>
          <a:xfrm>
            <a:off x="2421383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72" name="Shape 772"/>
          <p:cNvSpPr/>
          <p:nvPr/>
        </p:nvSpPr>
        <p:spPr>
          <a:xfrm>
            <a:off x="873645" y="372253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농장</a:t>
            </a:r>
          </a:p>
        </p:txBody>
      </p:sp>
      <p:sp>
        <p:nvSpPr>
          <p:cNvPr id="775" name="Shape 775"/>
          <p:cNvSpPr/>
          <p:nvPr/>
        </p:nvSpPr>
        <p:spPr>
          <a:xfrm>
            <a:off x="944650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76" name="Shape 776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7" name="Shape 777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78" name="Shape 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Shape 779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780" name="Shape 780"/>
          <p:cNvCxnSpPr/>
          <p:nvPr/>
        </p:nvCxnSpPr>
        <p:spPr>
          <a:xfrm>
            <a:off x="1254273" y="155398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81" name="Shape 781"/>
          <p:cNvCxnSpPr/>
          <p:nvPr/>
        </p:nvCxnSpPr>
        <p:spPr>
          <a:xfrm>
            <a:off x="1248053" y="186500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82" name="Shape 7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Shape 784"/>
          <p:cNvCxnSpPr>
            <a:stCxn id="757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5" name="Shape 785"/>
          <p:cNvSpPr/>
          <p:nvPr/>
        </p:nvSpPr>
        <p:spPr>
          <a:xfrm>
            <a:off x="4526180" y="4777114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감시탑 업그레이드 시간 : 05:27:32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5317078" y="6190153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Shape 7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89" name="Shape 789"/>
          <p:cNvSpPr/>
          <p:nvPr/>
        </p:nvSpPr>
        <p:spPr>
          <a:xfrm>
            <a:off x="5329489" y="6174919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90" name="Shape 790"/>
          <p:cNvSpPr/>
          <p:nvPr/>
        </p:nvSpPr>
        <p:spPr>
          <a:xfrm>
            <a:off x="4152187" y="355315"/>
            <a:ext cx="691585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91" name="Shape 791"/>
          <p:cNvSpPr/>
          <p:nvPr/>
        </p:nvSpPr>
        <p:spPr>
          <a:xfrm>
            <a:off x="2572592" y="1595733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2648052" y="1599687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93" name="Shape 793"/>
          <p:cNvSpPr/>
          <p:nvPr/>
        </p:nvSpPr>
        <p:spPr>
          <a:xfrm>
            <a:off x="2621651" y="1802133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감시탑의 레벨업으로 적의 정보를 더욱 자세하게 얻을 수 있습니다.</a:t>
            </a:r>
          </a:p>
        </p:txBody>
      </p:sp>
      <p:sp>
        <p:nvSpPr>
          <p:cNvPr id="794" name="Shape 794"/>
          <p:cNvSpPr/>
          <p:nvPr/>
        </p:nvSpPr>
        <p:spPr>
          <a:xfrm>
            <a:off x="4526180" y="2683933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감시탑을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5295885" y="4057948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Shape 796"/>
          <p:cNvCxnSpPr>
            <a:stCxn id="794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97" name="Shape 7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99" name="Shape 799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800" name="Shape 800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1" name="Shape 801"/>
          <p:cNvSpPr/>
          <p:nvPr/>
        </p:nvSpPr>
        <p:spPr>
          <a:xfrm>
            <a:off x="4532114" y="586958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5324848" y="1972510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9851" y="220571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805" name="Shape 805"/>
          <p:cNvSpPr/>
          <p:nvPr/>
        </p:nvSpPr>
        <p:spPr>
          <a:xfrm>
            <a:off x="5337260" y="1957276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806" name="Shape 80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807" name="Shape 807"/>
          <p:cNvCxnSpPr>
            <a:stCxn id="806" idx="1"/>
            <a:endCxn id="801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808" name="Shape 808"/>
          <p:cNvCxnSpPr>
            <a:stCxn id="806" idx="1"/>
            <a:endCxn id="794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809" name="Shape 809"/>
          <p:cNvCxnSpPr>
            <a:stCxn id="806" idx="1"/>
            <a:endCxn id="785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Shape 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3112146" y="10996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17" name="Shape 817"/>
          <p:cNvSpPr/>
          <p:nvPr/>
        </p:nvSpPr>
        <p:spPr>
          <a:xfrm>
            <a:off x="3112146" y="520081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18" name="Shape 818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 rot="10800000">
            <a:off x="3271006" y="642119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3215721" y="3267958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Shape 821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2" name="Shape 822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23" name="Shape 8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>
            <a:off x="3503914" y="11275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Shape 8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2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/>
          <p:nvPr/>
        </p:nvSpPr>
        <p:spPr>
          <a:xfrm>
            <a:off x="3742917" y="11667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0" name="Shape 830"/>
          <p:cNvSpPr/>
          <p:nvPr/>
        </p:nvSpPr>
        <p:spPr>
          <a:xfrm>
            <a:off x="4399167" y="11605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1" name="Shape 831"/>
          <p:cNvSpPr/>
          <p:nvPr/>
        </p:nvSpPr>
        <p:spPr>
          <a:xfrm>
            <a:off x="5102076" y="11729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2" name="Shape 832"/>
          <p:cNvSpPr/>
          <p:nvPr/>
        </p:nvSpPr>
        <p:spPr>
          <a:xfrm>
            <a:off x="5795662" y="115742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33" name="Shape 833"/>
          <p:cNvCxnSpPr/>
          <p:nvPr/>
        </p:nvCxnSpPr>
        <p:spPr>
          <a:xfrm>
            <a:off x="3294185" y="14174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4" name="Shape 834"/>
          <p:cNvSpPr/>
          <p:nvPr/>
        </p:nvSpPr>
        <p:spPr>
          <a:xfrm>
            <a:off x="3899789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5117257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5415730" y="6375442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37" name="Shape 837"/>
          <p:cNvSpPr/>
          <p:nvPr/>
        </p:nvSpPr>
        <p:spPr>
          <a:xfrm>
            <a:off x="5006205" y="2031046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4990664" y="2048723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감시탑은 적을 정찰하는 곳입니다. 감시탑의 업그레이드로 더 자세한 정보를 얻을 수 있습니다.</a:t>
            </a:r>
          </a:p>
        </p:txBody>
      </p:sp>
      <p:sp>
        <p:nvSpPr>
          <p:cNvPr id="839" name="Shape 839"/>
          <p:cNvSpPr/>
          <p:nvPr/>
        </p:nvSpPr>
        <p:spPr>
          <a:xfrm>
            <a:off x="3299926" y="3657798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감시탑을 레벨업하면 더 디테일한 [정찰]보고와 [전황]보고를 받을 수 있습니다.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주의 : 집결 중인 도시를 정찰해도 집결 부대의 정보는 확인할 수 없습니다!</a:t>
            </a:r>
          </a:p>
        </p:txBody>
      </p:sp>
      <p:sp>
        <p:nvSpPr>
          <p:cNvPr id="840" name="Shape 840"/>
          <p:cNvSpPr/>
          <p:nvPr/>
        </p:nvSpPr>
        <p:spPr>
          <a:xfrm>
            <a:off x="4056571" y="63878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보기</a:t>
            </a:r>
          </a:p>
        </p:txBody>
      </p:sp>
      <p:sp>
        <p:nvSpPr>
          <p:cNvPr id="841" name="Shape 841"/>
          <p:cNvSpPr/>
          <p:nvPr/>
        </p:nvSpPr>
        <p:spPr>
          <a:xfrm>
            <a:off x="215537" y="142594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세부정보</a:t>
            </a:r>
          </a:p>
        </p:txBody>
      </p:sp>
      <p:pic>
        <p:nvPicPr>
          <p:cNvPr id="842" name="Shape 8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48441" y="2132915"/>
            <a:ext cx="437834" cy="906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Shape 843"/>
          <p:cNvGrpSpPr/>
          <p:nvPr/>
        </p:nvGrpSpPr>
        <p:grpSpPr>
          <a:xfrm>
            <a:off x="6116527" y="1867439"/>
            <a:ext cx="4018072" cy="646676"/>
            <a:chOff x="7147370" y="1347566"/>
            <a:chExt cx="4861868" cy="646676"/>
          </a:xfrm>
        </p:grpSpPr>
        <p:sp>
          <p:nvSpPr>
            <p:cNvPr id="844" name="Shape 844"/>
            <p:cNvSpPr/>
            <p:nvPr/>
          </p:nvSpPr>
          <p:spPr>
            <a:xfrm>
              <a:off x="7756070" y="1347566"/>
              <a:ext cx="4253168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감시탑에 대한 정보 내용을 확인 할 수 있습니다</a:t>
              </a:r>
            </a:p>
          </p:txBody>
        </p:sp>
        <p:cxnSp>
          <p:nvCxnSpPr>
            <p:cNvPr id="845" name="Shape 845"/>
            <p:cNvCxnSpPr>
              <a:stCxn id="844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46" name="Shape 846"/>
          <p:cNvGrpSpPr/>
          <p:nvPr/>
        </p:nvGrpSpPr>
        <p:grpSpPr>
          <a:xfrm>
            <a:off x="6202794" y="2736091"/>
            <a:ext cx="3685876" cy="646676"/>
            <a:chOff x="7147370" y="1347566"/>
            <a:chExt cx="4459910" cy="646676"/>
          </a:xfrm>
        </p:grpSpPr>
        <p:sp>
          <p:nvSpPr>
            <p:cNvPr id="847" name="Shape 847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48" name="Shape 848"/>
            <p:cNvCxnSpPr>
              <a:stCxn id="847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49" name="Shape 849"/>
          <p:cNvGrpSpPr/>
          <p:nvPr/>
        </p:nvGrpSpPr>
        <p:grpSpPr>
          <a:xfrm>
            <a:off x="6053195" y="5805258"/>
            <a:ext cx="3685876" cy="646676"/>
            <a:chOff x="7147370" y="1347566"/>
            <a:chExt cx="4459910" cy="646676"/>
          </a:xfrm>
        </p:grpSpPr>
        <p:sp>
          <p:nvSpPr>
            <p:cNvPr id="850" name="Shape 850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철거 시 건물을 철거 하는 팝업이 나오게 되어집니다.</a:t>
              </a:r>
            </a:p>
          </p:txBody>
        </p:sp>
        <p:cxnSp>
          <p:nvCxnSpPr>
            <p:cNvPr id="851" name="Shape 851"/>
            <p:cNvCxnSpPr>
              <a:stCxn id="850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52" name="Shape 852"/>
          <p:cNvGrpSpPr/>
          <p:nvPr/>
        </p:nvGrpSpPr>
        <p:grpSpPr>
          <a:xfrm>
            <a:off x="6052853" y="3580534"/>
            <a:ext cx="4748494" cy="1364924"/>
            <a:chOff x="7147067" y="1347566"/>
            <a:chExt cx="3607028" cy="1364924"/>
          </a:xfrm>
        </p:grpSpPr>
        <p:sp>
          <p:nvSpPr>
            <p:cNvPr id="853" name="Shape 853"/>
            <p:cNvSpPr/>
            <p:nvPr/>
          </p:nvSpPr>
          <p:spPr>
            <a:xfrm>
              <a:off x="7756067" y="1347566"/>
              <a:ext cx="2998028" cy="136492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감시탑 레벨업으로 얻을 수 있는 효과 및 주의사항 설명</a:t>
              </a:r>
            </a:p>
          </p:txBody>
        </p:sp>
        <p:cxnSp>
          <p:nvCxnSpPr>
            <p:cNvPr id="854" name="Shape 854"/>
            <p:cNvCxnSpPr>
              <a:stCxn id="853" idx="1"/>
            </p:cNvCxnSpPr>
            <p:nvPr/>
          </p:nvCxnSpPr>
          <p:spPr>
            <a:xfrm rot="10800000">
              <a:off x="7147067" y="1994328"/>
              <a:ext cx="609000" cy="3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55" name="Shape 855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56" name="Shape 85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7" name="Shape 857"/>
            <p:cNvCxnSpPr>
              <a:stCxn id="856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58" name="Shape 858"/>
          <p:cNvSpPr/>
          <p:nvPr/>
        </p:nvSpPr>
        <p:spPr>
          <a:xfrm>
            <a:off x="161683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59" name="Shape 859"/>
          <p:cNvCxnSpPr>
            <a:stCxn id="858" idx="3"/>
          </p:cNvCxnSpPr>
          <p:nvPr/>
        </p:nvCxnSpPr>
        <p:spPr>
          <a:xfrm>
            <a:off x="2588669" y="6039859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0" name="Shape 860"/>
          <p:cNvSpPr/>
          <p:nvPr/>
        </p:nvSpPr>
        <p:spPr>
          <a:xfrm>
            <a:off x="356116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61" name="Shape 861"/>
          <p:cNvCxnSpPr>
            <a:stCxn id="860" idx="3"/>
          </p:cNvCxnSpPr>
          <p:nvPr/>
        </p:nvCxnSpPr>
        <p:spPr>
          <a:xfrm>
            <a:off x="2783102" y="5372312"/>
            <a:ext cx="1474799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2" name="Shape 862"/>
          <p:cNvSpPr/>
          <p:nvPr/>
        </p:nvSpPr>
        <p:spPr>
          <a:xfrm>
            <a:off x="3846687" y="1898992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863" name="Shape 863"/>
          <p:cNvCxnSpPr/>
          <p:nvPr/>
        </p:nvCxnSpPr>
        <p:spPr>
          <a:xfrm>
            <a:off x="3680337" y="1915502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64" name="Shape 864"/>
          <p:cNvCxnSpPr/>
          <p:nvPr/>
        </p:nvCxnSpPr>
        <p:spPr>
          <a:xfrm>
            <a:off x="3674117" y="2226525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215537" y="142594"/>
            <a:ext cx="2930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세부정보_더 보기</a:t>
            </a:r>
          </a:p>
        </p:txBody>
      </p:sp>
      <p:sp>
        <p:nvSpPr>
          <p:cNvPr id="871" name="Shape 871"/>
          <p:cNvSpPr/>
          <p:nvPr/>
        </p:nvSpPr>
        <p:spPr>
          <a:xfrm>
            <a:off x="7486213" y="2430659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감시탑은 World맵에서 “정찰”기능을 통하여 다른 플레이어를 정찰할 수 있습니다.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도시가 공격당하면 감시탑에서 상대방을 정찰하여 보여줍니다.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감시탑의 레벨이 높을수록 더욱 자세한 정보를 확인할 수 있습니다.</a:t>
            </a:r>
          </a:p>
        </p:txBody>
      </p:sp>
      <p:cxnSp>
        <p:nvCxnSpPr>
          <p:cNvPr id="872" name="Shape 872"/>
          <p:cNvCxnSpPr>
            <a:stCxn id="871" idx="1"/>
          </p:cNvCxnSpPr>
          <p:nvPr/>
        </p:nvCxnSpPr>
        <p:spPr>
          <a:xfrm flipH="1">
            <a:off x="7192813" y="3202820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73" name="Shape 873"/>
          <p:cNvCxnSpPr/>
          <p:nvPr/>
        </p:nvCxnSpPr>
        <p:spPr>
          <a:xfrm flipH="1" rot="10800000">
            <a:off x="7524178" y="3961154"/>
            <a:ext cx="3357499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4" name="Shape 874"/>
          <p:cNvSpPr/>
          <p:nvPr/>
        </p:nvSpPr>
        <p:spPr>
          <a:xfrm>
            <a:off x="7477521" y="1959351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543308" y="128359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8" name="Shape 878"/>
          <p:cNvSpPr/>
          <p:nvPr/>
        </p:nvSpPr>
        <p:spPr>
          <a:xfrm>
            <a:off x="550627" y="504219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9" name="Shape 879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Shape 880"/>
          <p:cNvSpPr/>
          <p:nvPr/>
        </p:nvSpPr>
        <p:spPr>
          <a:xfrm rot="10800000">
            <a:off x="709490" y="626258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2" name="Shape 882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3" name="Shape 883"/>
          <p:cNvSpPr/>
          <p:nvPr/>
        </p:nvSpPr>
        <p:spPr>
          <a:xfrm>
            <a:off x="1724758" y="312086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5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942395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Shape 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3" y="100642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4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6" y="100642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1181400" y="10081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1" name="Shape 891"/>
          <p:cNvSpPr/>
          <p:nvPr/>
        </p:nvSpPr>
        <p:spPr>
          <a:xfrm>
            <a:off x="1837650" y="1001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2" name="Shape 892"/>
          <p:cNvSpPr/>
          <p:nvPr/>
        </p:nvSpPr>
        <p:spPr>
          <a:xfrm>
            <a:off x="2540558" y="101435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3" name="Shape 893"/>
          <p:cNvSpPr/>
          <p:nvPr/>
        </p:nvSpPr>
        <p:spPr>
          <a:xfrm>
            <a:off x="3234142" y="99880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94" name="Shape 894"/>
          <p:cNvCxnSpPr/>
          <p:nvPr/>
        </p:nvCxnSpPr>
        <p:spPr>
          <a:xfrm>
            <a:off x="732666" y="125887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5" name="Shape 895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2854210" y="6216823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98" name="Shape 898"/>
          <p:cNvSpPr/>
          <p:nvPr/>
        </p:nvSpPr>
        <p:spPr>
          <a:xfrm>
            <a:off x="2444688" y="1872425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2429147" y="1890101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부상병을 치료 할 수 있는 장소 입니다</a:t>
            </a:r>
          </a:p>
        </p:txBody>
      </p:sp>
      <p:sp>
        <p:nvSpPr>
          <p:cNvPr id="900" name="Shape 900"/>
          <p:cNvSpPr/>
          <p:nvPr/>
        </p:nvSpPr>
        <p:spPr>
          <a:xfrm>
            <a:off x="738408" y="3499178"/>
            <a:ext cx="285530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901" name="Shape 901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4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594381" y="130502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D966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감시탑은 적을 정찰하는 곳입니다. 감시탑의 업그레이드로 더 자세한 정보를 얻을 수 있습니다.</a:t>
            </a:r>
          </a:p>
        </p:txBody>
      </p:sp>
      <p:sp>
        <p:nvSpPr>
          <p:cNvPr id="905" name="Shape 905"/>
          <p:cNvSpPr/>
          <p:nvPr/>
        </p:nvSpPr>
        <p:spPr>
          <a:xfrm>
            <a:off x="1579170" y="1042187"/>
            <a:ext cx="10872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LV 14</a:t>
            </a:r>
          </a:p>
        </p:txBody>
      </p:sp>
      <p:cxnSp>
        <p:nvCxnSpPr>
          <p:cNvPr id="906" name="Shape 906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7" name="Shape 907"/>
          <p:cNvSpPr/>
          <p:nvPr/>
        </p:nvSpPr>
        <p:spPr>
          <a:xfrm>
            <a:off x="646818" y="1708816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세부 내용</a:t>
            </a:r>
          </a:p>
        </p:txBody>
      </p:sp>
      <p:sp>
        <p:nvSpPr>
          <p:cNvPr id="908" name="Shape 908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9" name="Shape 909"/>
          <p:cNvGraphicFramePr/>
          <p:nvPr/>
        </p:nvGraphicFramePr>
        <p:xfrm>
          <a:off x="654172" y="20140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{7E824A93-C206-4CB5-975F-A99D93E94047}</a:tableStyleId>
              </a:tblPr>
              <a:tblGrid>
                <a:gridCol w="199000"/>
                <a:gridCol w="476250"/>
                <a:gridCol w="224245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감시탑 효과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향해 행군해 오는 모든 영주의 닉네임과 부대 복적을 확인할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[정찰]상대방의 각종 자원의 보유량을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향한 행군 부대의 좌표를 알려 드립니다.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[정찰]상대방의 방어에 참여한 부대 총 수를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97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향한 행군 부대의 도착 시간을 알려 드립니다.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175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 도시방어 시설의 대략적인 총수량을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294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향한 행군 부대의 총 병력을 알려 드립니다.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 지원군의 총 수량을 대략적으로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향해 행군해오는 모든 영주의 레벨을 확인할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869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 방어부대의 종류와 각각의 대략적 수량을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1133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[전황]당신을 향한 부대에 어떤 유닛이 있는지 알려드립니다.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1455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[정찰]상대방 도시방어 시설의 종류와 각각의 대략적인 수량을 정찰할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1849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[전황]적 부대 안의 모든 유닛의 상세한 수량을 알려드립니다.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2330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[정찰]상대 지원군의 영주 닉네임과 레벨을 알 수 있습니다.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910" name="Shape 910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911" name="Shape 911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2" name="Shape 912"/>
          <p:cNvCxnSpPr/>
          <p:nvPr/>
        </p:nvCxnSpPr>
        <p:spPr>
          <a:xfrm flipH="1" rot="10800000">
            <a:off x="7499574" y="2432854"/>
            <a:ext cx="3357499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962" y="933680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3980037" y="933680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3972716" y="1276237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6" name="Shape 916"/>
          <p:cNvSpPr/>
          <p:nvPr/>
        </p:nvSpPr>
        <p:spPr>
          <a:xfrm>
            <a:off x="3980037" y="5034842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7" name="Shape 917"/>
          <p:cNvSpPr/>
          <p:nvPr/>
        </p:nvSpPr>
        <p:spPr>
          <a:xfrm>
            <a:off x="4055528" y="6162851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/>
          <p:nvPr/>
        </p:nvSpPr>
        <p:spPr>
          <a:xfrm rot="10800000">
            <a:off x="4138897" y="6255226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4083612" y="3101984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0" name="Shape 920"/>
          <p:cNvCxnSpPr/>
          <p:nvPr/>
        </p:nvCxnSpPr>
        <p:spPr>
          <a:xfrm>
            <a:off x="4083612" y="340056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1" name="Shape 921"/>
          <p:cNvSpPr/>
          <p:nvPr/>
        </p:nvSpPr>
        <p:spPr>
          <a:xfrm>
            <a:off x="5154167" y="311350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22" name="Shape 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697" y="3075883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>
            <a:off x="4371805" y="96152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6144" y="999066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9564" y="1011195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2073" y="1008399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7537" y="999066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/>
          <p:nvPr/>
        </p:nvSpPr>
        <p:spPr>
          <a:xfrm>
            <a:off x="4610807" y="100078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9" name="Shape 929"/>
          <p:cNvSpPr/>
          <p:nvPr/>
        </p:nvSpPr>
        <p:spPr>
          <a:xfrm>
            <a:off x="5267057" y="994562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0" name="Shape 930"/>
          <p:cNvSpPr/>
          <p:nvPr/>
        </p:nvSpPr>
        <p:spPr>
          <a:xfrm>
            <a:off x="5969967" y="1007001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1" name="Shape 931"/>
          <p:cNvSpPr/>
          <p:nvPr/>
        </p:nvSpPr>
        <p:spPr>
          <a:xfrm>
            <a:off x="6663553" y="99145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32" name="Shape 932"/>
          <p:cNvCxnSpPr/>
          <p:nvPr/>
        </p:nvCxnSpPr>
        <p:spPr>
          <a:xfrm>
            <a:off x="4162076" y="1251521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3" name="Shape 933"/>
          <p:cNvSpPr/>
          <p:nvPr/>
        </p:nvSpPr>
        <p:spPr>
          <a:xfrm>
            <a:off x="5011198" y="6156203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6283621" y="6209467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935" name="Shape 935"/>
          <p:cNvSpPr/>
          <p:nvPr/>
        </p:nvSpPr>
        <p:spPr>
          <a:xfrm>
            <a:off x="5874096" y="1865072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5858555" y="1882749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감시탑은 적을 정찰하는 곳입니다. 감시탑의 업그레이드로 더 자세한 정보를 얻을 수 있습니다.</a:t>
            </a:r>
          </a:p>
        </p:txBody>
      </p:sp>
      <p:sp>
        <p:nvSpPr>
          <p:cNvPr id="937" name="Shape 937"/>
          <p:cNvSpPr/>
          <p:nvPr/>
        </p:nvSpPr>
        <p:spPr>
          <a:xfrm>
            <a:off x="4167817" y="3491823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감시탑을 레벨업하면 더 디테일한 [정찰]보고와 [전황]보고를 받을 수 있습니다.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주의 : 집결 중인 도시를 정찰해도 집결 부대의 정보는 확인할 수 없습니다!</a:t>
            </a:r>
          </a:p>
        </p:txBody>
      </p:sp>
      <p:sp>
        <p:nvSpPr>
          <p:cNvPr id="938" name="Shape 938"/>
          <p:cNvSpPr/>
          <p:nvPr/>
        </p:nvSpPr>
        <p:spPr>
          <a:xfrm>
            <a:off x="5153726" y="622190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보기</a:t>
            </a:r>
          </a:p>
        </p:txBody>
      </p:sp>
      <p:pic>
        <p:nvPicPr>
          <p:cNvPr id="939" name="Shape 9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16332" y="1966941"/>
            <a:ext cx="437834" cy="906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0" name="Shape 940"/>
          <p:cNvCxnSpPr/>
          <p:nvPr/>
        </p:nvCxnSpPr>
        <p:spPr>
          <a:xfrm>
            <a:off x="3650994" y="5206337"/>
            <a:ext cx="1474800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1" name="Shape 941"/>
          <p:cNvSpPr/>
          <p:nvPr/>
        </p:nvSpPr>
        <p:spPr>
          <a:xfrm>
            <a:off x="4714578" y="1733018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942" name="Shape 942"/>
          <p:cNvCxnSpPr/>
          <p:nvPr/>
        </p:nvCxnSpPr>
        <p:spPr>
          <a:xfrm>
            <a:off x="4548228" y="174952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43" name="Shape 943"/>
          <p:cNvCxnSpPr/>
          <p:nvPr/>
        </p:nvCxnSpPr>
        <p:spPr>
          <a:xfrm>
            <a:off x="4542007" y="206055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Shape 9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603058" y="118834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52" name="Shape 952"/>
          <p:cNvSpPr/>
          <p:nvPr/>
        </p:nvSpPr>
        <p:spPr>
          <a:xfrm>
            <a:off x="610377" y="494694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53" name="Shape 953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 rot="10800000">
            <a:off x="769240" y="616733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6" name="Shape 956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7" name="Shape 957"/>
          <p:cNvSpPr/>
          <p:nvPr/>
        </p:nvSpPr>
        <p:spPr>
          <a:xfrm>
            <a:off x="1784508" y="302561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5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1002145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Shape 9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3" y="91117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4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6" y="91117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/>
          <p:nvPr/>
        </p:nvSpPr>
        <p:spPr>
          <a:xfrm>
            <a:off x="1241150" y="91289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65" name="Shape 965"/>
          <p:cNvSpPr/>
          <p:nvPr/>
        </p:nvSpPr>
        <p:spPr>
          <a:xfrm>
            <a:off x="1897400" y="90666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66" name="Shape 966"/>
          <p:cNvSpPr/>
          <p:nvPr/>
        </p:nvSpPr>
        <p:spPr>
          <a:xfrm>
            <a:off x="2600308" y="91910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67" name="Shape 967"/>
          <p:cNvSpPr/>
          <p:nvPr/>
        </p:nvSpPr>
        <p:spPr>
          <a:xfrm>
            <a:off x="3293894" y="90355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68" name="Shape 968"/>
          <p:cNvCxnSpPr/>
          <p:nvPr/>
        </p:nvCxnSpPr>
        <p:spPr>
          <a:xfrm>
            <a:off x="792416" y="116362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69" name="Shape 969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599635" y="6131098"/>
            <a:ext cx="122180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72" name="Shape 972"/>
          <p:cNvSpPr/>
          <p:nvPr/>
        </p:nvSpPr>
        <p:spPr>
          <a:xfrm>
            <a:off x="2504438" y="1777175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2488897" y="1794851"/>
            <a:ext cx="118092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감시탑은 적을 정찰하는 곳입니다. 감시탑의 업그레이드로 더 자세한 정보를 얻을 수 있습니다.</a:t>
            </a:r>
          </a:p>
        </p:txBody>
      </p:sp>
      <p:sp>
        <p:nvSpPr>
          <p:cNvPr id="974" name="Shape 974"/>
          <p:cNvSpPr/>
          <p:nvPr/>
        </p:nvSpPr>
        <p:spPr>
          <a:xfrm>
            <a:off x="798158" y="3403928"/>
            <a:ext cx="285530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감시탑을 레벨업하면 더 디테일한 [정찰]보고와 [전황]보고를 받을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주의 : 집결 중인 도시를 정찰해도 집결 부대의 정보는 확인할 수 없습니다!</a:t>
            </a:r>
          </a:p>
        </p:txBody>
      </p:sp>
      <p:sp>
        <p:nvSpPr>
          <p:cNvPr id="975" name="Shape 975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976" name="Shape 976"/>
          <p:cNvSpPr/>
          <p:nvPr/>
        </p:nvSpPr>
        <p:spPr>
          <a:xfrm>
            <a:off x="215537" y="142594"/>
            <a:ext cx="4825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상세정보_업그레이드 취소</a:t>
            </a:r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9611" y="1794851"/>
            <a:ext cx="492304" cy="10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1261158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</a:t>
            </a:r>
          </a:p>
        </p:txBody>
      </p:sp>
      <p:cxnSp>
        <p:nvCxnSpPr>
          <p:cNvPr id="979" name="Shape 979"/>
          <p:cNvCxnSpPr/>
          <p:nvPr/>
        </p:nvCxnSpPr>
        <p:spPr>
          <a:xfrm>
            <a:off x="1094808" y="169105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80" name="Shape 980"/>
          <p:cNvCxnSpPr/>
          <p:nvPr/>
        </p:nvCxnSpPr>
        <p:spPr>
          <a:xfrm>
            <a:off x="1088587" y="200207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81" name="Shape 981"/>
          <p:cNvSpPr/>
          <p:nvPr/>
        </p:nvSpPr>
        <p:spPr>
          <a:xfrm>
            <a:off x="3996435" y="873632"/>
            <a:ext cx="803364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건물이 업그레이드 진행 상태에서 노출되는 버튼.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복구된다.</a:t>
            </a:r>
          </a:p>
        </p:txBody>
      </p:sp>
      <p:sp>
        <p:nvSpPr>
          <p:cNvPr id="982" name="Shape 982"/>
          <p:cNvSpPr/>
          <p:nvPr/>
        </p:nvSpPr>
        <p:spPr>
          <a:xfrm>
            <a:off x="4580017" y="4258607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84" name="Shape 984"/>
          <p:cNvCxnSpPr>
            <a:stCxn id="970" idx="0"/>
            <a:endCxn id="982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85" name="Shape 985"/>
          <p:cNvGrpSpPr/>
          <p:nvPr/>
        </p:nvGrpSpPr>
        <p:grpSpPr>
          <a:xfrm>
            <a:off x="792417" y="2118204"/>
            <a:ext cx="1375300" cy="1001928"/>
            <a:chOff x="699618" y="1227266"/>
            <a:chExt cx="1375300" cy="1001928"/>
          </a:xfrm>
        </p:grpSpPr>
        <p:pic>
          <p:nvPicPr>
            <p:cNvPr id="986" name="Shape 9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0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Shape 987"/>
            <p:cNvSpPr/>
            <p:nvPr/>
          </p:nvSpPr>
          <p:spPr>
            <a:xfrm>
              <a:off x="1005887" y="1880476"/>
              <a:ext cx="834156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/>
        </p:nvSpPr>
        <p:spPr>
          <a:xfrm>
            <a:off x="690464" y="289247"/>
            <a:ext cx="151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UI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1013629" y="667910"/>
            <a:ext cx="3253568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발생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발생 시 아이콘 노출</a:t>
            </a:r>
          </a:p>
        </p:txBody>
      </p:sp>
      <p:sp>
        <p:nvSpPr>
          <p:cNvPr id="995" name="Shape 995"/>
          <p:cNvSpPr/>
          <p:nvPr/>
        </p:nvSpPr>
        <p:spPr>
          <a:xfrm>
            <a:off x="5037042" y="4697642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 발생 알림 표시</a:t>
            </a:r>
          </a:p>
        </p:txBody>
      </p:sp>
      <p:cxnSp>
        <p:nvCxnSpPr>
          <p:cNvPr id="996" name="Shape 996"/>
          <p:cNvCxnSpPr>
            <a:stCxn id="995" idx="1"/>
          </p:cNvCxnSpPr>
          <p:nvPr/>
        </p:nvCxnSpPr>
        <p:spPr>
          <a:xfrm flipH="1">
            <a:off x="4555542" y="4902571"/>
            <a:ext cx="481500" cy="204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7" name="Shape 997"/>
          <p:cNvSpPr/>
          <p:nvPr/>
        </p:nvSpPr>
        <p:spPr>
          <a:xfrm>
            <a:off x="5037042" y="5375039"/>
            <a:ext cx="1645346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전황 UI로 이동</a:t>
            </a:r>
          </a:p>
        </p:txBody>
      </p:sp>
      <p:cxnSp>
        <p:nvCxnSpPr>
          <p:cNvPr id="998" name="Shape 998"/>
          <p:cNvCxnSpPr>
            <a:stCxn id="997" idx="0"/>
            <a:endCxn id="995" idx="2"/>
          </p:cNvCxnSpPr>
          <p:nvPr/>
        </p:nvCxnSpPr>
        <p:spPr>
          <a:xfrm rot="10800000">
            <a:off x="5859715" y="5107439"/>
            <a:ext cx="0" cy="267600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99" name="Shape 999"/>
          <p:cNvGrpSpPr/>
          <p:nvPr/>
        </p:nvGrpSpPr>
        <p:grpSpPr>
          <a:xfrm>
            <a:off x="1650323" y="1579651"/>
            <a:ext cx="2905218" cy="4648348"/>
            <a:chOff x="4004225" y="658579"/>
            <a:chExt cx="3600000" cy="5759999"/>
          </a:xfrm>
        </p:grpSpPr>
        <p:pic>
          <p:nvPicPr>
            <p:cNvPr id="1000" name="Shape 10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4225" y="658579"/>
              <a:ext cx="3600000" cy="575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1" name="Shape 1001"/>
            <p:cNvGrpSpPr/>
            <p:nvPr/>
          </p:nvGrpSpPr>
          <p:grpSpPr>
            <a:xfrm>
              <a:off x="6958201" y="4732009"/>
              <a:ext cx="567770" cy="567770"/>
              <a:chOff x="7183025" y="4437405"/>
              <a:chExt cx="567770" cy="567770"/>
            </a:xfrm>
          </p:grpSpPr>
          <p:sp>
            <p:nvSpPr>
              <p:cNvPr id="1002" name="Shape 1002"/>
              <p:cNvSpPr/>
              <p:nvPr/>
            </p:nvSpPr>
            <p:spPr>
              <a:xfrm>
                <a:off x="7183025" y="4437405"/>
                <a:ext cx="567770" cy="56777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03" name="Shape 10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27189" y="4481571"/>
                <a:ext cx="498098" cy="498101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04" name="Shape 1004"/>
          <p:cNvSpPr/>
          <p:nvPr/>
        </p:nvSpPr>
        <p:spPr>
          <a:xfrm>
            <a:off x="9904639" y="2992269"/>
            <a:ext cx="2181735" cy="569785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목적이 공격, 집결공격일 경우 화면 가장자리 붉게 깜빡이는 연출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(모든 화면에 적용)</a:t>
            </a:r>
          </a:p>
        </p:txBody>
      </p:sp>
      <p:pic>
        <p:nvPicPr>
          <p:cNvPr id="1005" name="Shape 10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237" y="1333975"/>
            <a:ext cx="2962275" cy="433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" name="Shape 1006"/>
          <p:cNvCxnSpPr>
            <a:stCxn id="1004" idx="1"/>
          </p:cNvCxnSpPr>
          <p:nvPr/>
        </p:nvCxnSpPr>
        <p:spPr>
          <a:xfrm flipH="1">
            <a:off x="9423139" y="3277162"/>
            <a:ext cx="481500" cy="124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현재 당신을 향한 행군은 없습니다.</a:t>
            </a:r>
            <a:br>
              <a:rPr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주의 : 집결 중인 도시를 정찰해도 집결 부대의 정보는 확인할 수 없습니다!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14" name="Shape 1014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4861241" y="6035269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690464" y="289247"/>
            <a:ext cx="151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UI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1013629" y="667910"/>
            <a:ext cx="3253568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요약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자신에게 행군 중인 부대가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없을 때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25" name="Shape 1025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026" name="Shape 1026"/>
          <p:cNvSpPr txBox="1"/>
          <p:nvPr/>
        </p:nvSpPr>
        <p:spPr>
          <a:xfrm>
            <a:off x="4861241" y="6035269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grpSp>
        <p:nvGrpSpPr>
          <p:cNvPr id="1027" name="Shape 1027"/>
          <p:cNvGrpSpPr/>
          <p:nvPr/>
        </p:nvGrpSpPr>
        <p:grpSpPr>
          <a:xfrm>
            <a:off x="4376057" y="746447"/>
            <a:ext cx="3424334" cy="737119"/>
            <a:chOff x="4376057" y="746447"/>
            <a:chExt cx="3424334" cy="737119"/>
          </a:xfrm>
        </p:grpSpPr>
        <p:sp>
          <p:nvSpPr>
            <p:cNvPr id="1028" name="Shape 1028"/>
            <p:cNvSpPr/>
            <p:nvPr/>
          </p:nvSpPr>
          <p:spPr>
            <a:xfrm>
              <a:off x="4376057" y="746447"/>
              <a:ext cx="3424334" cy="73711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 txBox="1"/>
            <p:nvPr/>
          </p:nvSpPr>
          <p:spPr>
            <a:xfrm>
              <a:off x="5004651" y="755283"/>
              <a:ext cx="122706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(CLE)러쎌방구</a:t>
              </a: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120853" y="1184137"/>
              <a:ext cx="2223989" cy="16964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 후 영주님의 점령지를 공격합니다.</a:t>
              </a:r>
            </a:p>
          </p:txBody>
        </p:sp>
        <p:sp>
          <p:nvSpPr>
            <p:cNvPr id="1032" name="Shape 1032"/>
            <p:cNvSpPr txBox="1"/>
            <p:nvPr/>
          </p:nvSpPr>
          <p:spPr>
            <a:xfrm>
              <a:off x="5030871" y="95105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공격</a:t>
              </a: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Shape 1034"/>
          <p:cNvGrpSpPr/>
          <p:nvPr/>
        </p:nvGrpSpPr>
        <p:grpSpPr>
          <a:xfrm>
            <a:off x="4374930" y="1511559"/>
            <a:ext cx="3424334" cy="737119"/>
            <a:chOff x="4376057" y="746447"/>
            <a:chExt cx="3424334" cy="737119"/>
          </a:xfrm>
        </p:grpSpPr>
        <p:sp>
          <p:nvSpPr>
            <p:cNvPr id="1035" name="Shape 1035"/>
            <p:cNvSpPr/>
            <p:nvPr/>
          </p:nvSpPr>
          <p:spPr>
            <a:xfrm>
              <a:off x="4376057" y="746447"/>
              <a:ext cx="3424334" cy="73711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 txBox="1"/>
            <p:nvPr/>
          </p:nvSpPr>
          <p:spPr>
            <a:xfrm>
              <a:off x="5004651" y="755283"/>
              <a:ext cx="1370115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(CLE)조씨방구</a:t>
              </a: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120853" y="1184137"/>
              <a:ext cx="2223989" cy="16964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 후 영주님의 점령지를 정찰합니다.</a:t>
              </a:r>
            </a:p>
          </p:txBody>
        </p:sp>
        <p:sp>
          <p:nvSpPr>
            <p:cNvPr id="1039" name="Shape 1039"/>
            <p:cNvSpPr txBox="1"/>
            <p:nvPr/>
          </p:nvSpPr>
          <p:spPr>
            <a:xfrm>
              <a:off x="5030871" y="95105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정찰</a:t>
              </a: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1" name="Shape 1041"/>
          <p:cNvGrpSpPr/>
          <p:nvPr/>
        </p:nvGrpSpPr>
        <p:grpSpPr>
          <a:xfrm>
            <a:off x="4376057" y="2276668"/>
            <a:ext cx="3424334" cy="737119"/>
            <a:chOff x="4376057" y="746447"/>
            <a:chExt cx="3424334" cy="737119"/>
          </a:xfrm>
        </p:grpSpPr>
        <p:sp>
          <p:nvSpPr>
            <p:cNvPr id="1042" name="Shape 1042"/>
            <p:cNvSpPr/>
            <p:nvPr/>
          </p:nvSpPr>
          <p:spPr>
            <a:xfrm>
              <a:off x="4376057" y="746447"/>
              <a:ext cx="3424334" cy="73711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Shape 1044"/>
            <p:cNvSpPr txBox="1"/>
            <p:nvPr/>
          </p:nvSpPr>
          <p:spPr>
            <a:xfrm>
              <a:off x="5004651" y="755283"/>
              <a:ext cx="1229123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(CLE)호롤룰루</a:t>
              </a: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5660412" y="991712"/>
              <a:ext cx="1855879" cy="14156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</a:t>
              </a:r>
            </a:p>
          </p:txBody>
        </p:sp>
        <p:sp>
          <p:nvSpPr>
            <p:cNvPr id="1046" name="Shape 1046"/>
            <p:cNvSpPr txBox="1"/>
            <p:nvPr/>
          </p:nvSpPr>
          <p:spPr>
            <a:xfrm>
              <a:off x="5030869" y="951058"/>
              <a:ext cx="6873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집결시간</a:t>
              </a: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Shape 1048"/>
            <p:cNvSpPr txBox="1"/>
            <p:nvPr/>
          </p:nvSpPr>
          <p:spPr>
            <a:xfrm>
              <a:off x="5030869" y="1153540"/>
              <a:ext cx="6873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행군시간</a:t>
              </a: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5660412" y="1198171"/>
              <a:ext cx="1855879" cy="141567"/>
            </a:xfrm>
            <a:prstGeom prst="rect">
              <a:avLst/>
            </a:prstGeom>
            <a:solidFill>
              <a:srgbClr val="00B0F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</a:t>
              </a:r>
            </a:p>
          </p:txBody>
        </p:sp>
      </p:grpSp>
      <p:sp>
        <p:nvSpPr>
          <p:cNvPr id="1050" name="Shape 1050"/>
          <p:cNvSpPr/>
          <p:nvPr/>
        </p:nvSpPr>
        <p:spPr>
          <a:xfrm>
            <a:off x="8507870" y="6041173"/>
            <a:ext cx="3424334" cy="7371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8602932" y="6114458"/>
            <a:ext cx="540000" cy="54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 txBox="1"/>
          <p:nvPr/>
        </p:nvSpPr>
        <p:spPr>
          <a:xfrm>
            <a:off x="9136464" y="6050008"/>
            <a:ext cx="100700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053" name="Shape 1053"/>
          <p:cNvSpPr/>
          <p:nvPr/>
        </p:nvSpPr>
        <p:spPr>
          <a:xfrm>
            <a:off x="9265043" y="6445398"/>
            <a:ext cx="2223989" cy="169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부대는 곧 영주님의 도시를 공격합니다.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9162684" y="6245783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055" name="Shape 1055"/>
          <p:cNvSpPr/>
          <p:nvPr/>
        </p:nvSpPr>
        <p:spPr>
          <a:xfrm>
            <a:off x="11727325" y="6227780"/>
            <a:ext cx="139960" cy="335900"/>
          </a:xfrm>
          <a:prstGeom prst="notchedRightArrow">
            <a:avLst>
              <a:gd fmla="val 50000" name="adj1"/>
              <a:gd fmla="val 201887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 txBox="1"/>
          <p:nvPr/>
        </p:nvSpPr>
        <p:spPr>
          <a:xfrm>
            <a:off x="690464" y="289247"/>
            <a:ext cx="151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UI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1013629" y="667910"/>
            <a:ext cx="3253568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요약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자신에게 행군 중인 부대들의 목록 요약 표시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정찰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집결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병력 지원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</p:txBody>
      </p:sp>
      <p:grpSp>
        <p:nvGrpSpPr>
          <p:cNvPr id="1058" name="Shape 1058"/>
          <p:cNvGrpSpPr/>
          <p:nvPr/>
        </p:nvGrpSpPr>
        <p:grpSpPr>
          <a:xfrm>
            <a:off x="4376985" y="3041781"/>
            <a:ext cx="3424334" cy="737119"/>
            <a:chOff x="4376057" y="746447"/>
            <a:chExt cx="3424334" cy="737119"/>
          </a:xfrm>
        </p:grpSpPr>
        <p:sp>
          <p:nvSpPr>
            <p:cNvPr id="1059" name="Shape 1059"/>
            <p:cNvSpPr/>
            <p:nvPr/>
          </p:nvSpPr>
          <p:spPr>
            <a:xfrm>
              <a:off x="4376057" y="746447"/>
              <a:ext cx="3424334" cy="73711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 txBox="1"/>
            <p:nvPr/>
          </p:nvSpPr>
          <p:spPr>
            <a:xfrm>
              <a:off x="5004651" y="755283"/>
              <a:ext cx="1268869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(CLE)호랑말코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5120853" y="1184137"/>
              <a:ext cx="2223989" cy="16964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 후 영주님의 도시에 도착합니다.</a:t>
              </a:r>
            </a:p>
          </p:txBody>
        </p:sp>
        <p:sp>
          <p:nvSpPr>
            <p:cNvPr id="1063" name="Shape 1063"/>
            <p:cNvSpPr txBox="1"/>
            <p:nvPr/>
          </p:nvSpPr>
          <p:spPr>
            <a:xfrm>
              <a:off x="5030871" y="951058"/>
              <a:ext cx="6864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0070C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병력 지원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5" name="Shape 1065"/>
          <p:cNvSpPr/>
          <p:nvPr/>
        </p:nvSpPr>
        <p:spPr>
          <a:xfrm>
            <a:off x="8329075" y="30911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 요약 목록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상하 스크롤 가능</a:t>
            </a:r>
          </a:p>
        </p:txBody>
      </p:sp>
      <p:cxnSp>
        <p:nvCxnSpPr>
          <p:cNvPr id="1066" name="Shape 1066"/>
          <p:cNvCxnSpPr>
            <a:stCxn id="1065" idx="1"/>
          </p:cNvCxnSpPr>
          <p:nvPr/>
        </p:nvCxnSpPr>
        <p:spPr>
          <a:xfrm flipH="1">
            <a:off x="7847575" y="514045"/>
            <a:ext cx="481500" cy="204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67" name="Shape 1067"/>
          <p:cNvSpPr/>
          <p:nvPr/>
        </p:nvSpPr>
        <p:spPr>
          <a:xfrm>
            <a:off x="8323464" y="842765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자신을 공격하는 적 부대의 정보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터치 시 상세 정보 화면으로 이동</a:t>
            </a:r>
          </a:p>
        </p:txBody>
      </p:sp>
      <p:cxnSp>
        <p:nvCxnSpPr>
          <p:cNvPr id="1068" name="Shape 1068"/>
          <p:cNvCxnSpPr>
            <a:stCxn id="1067" idx="1"/>
            <a:endCxn id="1028" idx="3"/>
          </p:cNvCxnSpPr>
          <p:nvPr/>
        </p:nvCxnSpPr>
        <p:spPr>
          <a:xfrm rot="10800000">
            <a:off x="7800264" y="1114926"/>
            <a:ext cx="523200" cy="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69" name="Shape 1069"/>
          <p:cNvSpPr/>
          <p:nvPr/>
        </p:nvSpPr>
        <p:spPr>
          <a:xfrm>
            <a:off x="8323464" y="1617312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자신을 정찰하는 적 부대의 정보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터치 시 상세 정보 화면으로 이동</a:t>
            </a:r>
          </a:p>
        </p:txBody>
      </p:sp>
      <p:cxnSp>
        <p:nvCxnSpPr>
          <p:cNvPr id="1070" name="Shape 1070"/>
          <p:cNvCxnSpPr>
            <a:stCxn id="1069" idx="1"/>
          </p:cNvCxnSpPr>
          <p:nvPr/>
        </p:nvCxnSpPr>
        <p:spPr>
          <a:xfrm rot="10800000">
            <a:off x="7800264" y="1889473"/>
            <a:ext cx="523200" cy="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1" name="Shape 1071"/>
          <p:cNvSpPr/>
          <p:nvPr/>
        </p:nvSpPr>
        <p:spPr>
          <a:xfrm>
            <a:off x="8323464" y="2391339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자신의 도시를 집결공격하는 적 부대의 정보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터치 시 상세 정보 화면으로 이동</a:t>
            </a:r>
          </a:p>
        </p:txBody>
      </p:sp>
      <p:cxnSp>
        <p:nvCxnSpPr>
          <p:cNvPr id="1072" name="Shape 1072"/>
          <p:cNvCxnSpPr>
            <a:stCxn id="1071" idx="1"/>
          </p:cNvCxnSpPr>
          <p:nvPr/>
        </p:nvCxnSpPr>
        <p:spPr>
          <a:xfrm rot="10800000">
            <a:off x="7800264" y="2663500"/>
            <a:ext cx="523200" cy="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3" name="Shape 1073"/>
          <p:cNvSpPr/>
          <p:nvPr/>
        </p:nvSpPr>
        <p:spPr>
          <a:xfrm>
            <a:off x="8302599" y="3137580"/>
            <a:ext cx="2278313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자신의 도시를 지원하는 연맹원 부대의 정보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터치 시 상세 정보 화면으로 이동</a:t>
            </a:r>
          </a:p>
        </p:txBody>
      </p:sp>
      <p:cxnSp>
        <p:nvCxnSpPr>
          <p:cNvPr id="1074" name="Shape 1074"/>
          <p:cNvCxnSpPr>
            <a:stCxn id="1073" idx="1"/>
            <a:endCxn id="1059" idx="3"/>
          </p:cNvCxnSpPr>
          <p:nvPr/>
        </p:nvCxnSpPr>
        <p:spPr>
          <a:xfrm rot="10800000">
            <a:off x="7801299" y="3410341"/>
            <a:ext cx="501300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75" name="Shape 1075"/>
          <p:cNvSpPr/>
          <p:nvPr/>
        </p:nvSpPr>
        <p:spPr>
          <a:xfrm>
            <a:off x="8507870" y="5362862"/>
            <a:ext cx="3424334" cy="450845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 레벨이 4 이하일 경우 남은 시간 및 게이지 미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자원/병력 지원 예외</a:t>
            </a:r>
          </a:p>
        </p:txBody>
      </p:sp>
      <p:cxnSp>
        <p:nvCxnSpPr>
          <p:cNvPr id="1076" name="Shape 1076"/>
          <p:cNvCxnSpPr>
            <a:stCxn id="1075" idx="2"/>
            <a:endCxn id="1050" idx="0"/>
          </p:cNvCxnSpPr>
          <p:nvPr/>
        </p:nvCxnSpPr>
        <p:spPr>
          <a:xfrm>
            <a:off x="10220037" y="5813707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077" name="Shape 1077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4475257" y="835045"/>
            <a:ext cx="528080" cy="5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4465567" y="1600270"/>
            <a:ext cx="528080" cy="5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2003" y="2367696"/>
            <a:ext cx="526776" cy="52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62" y="3161034"/>
            <a:ext cx="490907" cy="49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Shape 1081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8608889" y="6135062"/>
            <a:ext cx="528080" cy="521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2" name="Shape 1082"/>
          <p:cNvGrpSpPr/>
          <p:nvPr/>
        </p:nvGrpSpPr>
        <p:grpSpPr>
          <a:xfrm>
            <a:off x="4374930" y="3817849"/>
            <a:ext cx="3424200" cy="737100"/>
            <a:chOff x="4376057" y="746447"/>
            <a:chExt cx="3424200" cy="737100"/>
          </a:xfrm>
        </p:grpSpPr>
        <p:sp>
          <p:nvSpPr>
            <p:cNvPr id="1083" name="Shape 1083"/>
            <p:cNvSpPr/>
            <p:nvPr/>
          </p:nvSpPr>
          <p:spPr>
            <a:xfrm>
              <a:off x="4376057" y="746447"/>
              <a:ext cx="3424200" cy="737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Shape 1085"/>
            <p:cNvSpPr txBox="1"/>
            <p:nvPr/>
          </p:nvSpPr>
          <p:spPr>
            <a:xfrm>
              <a:off x="5004651" y="755283"/>
              <a:ext cx="1228196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(CLE)호롤룰루</a:t>
              </a: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5120853" y="1184137"/>
              <a:ext cx="2223900" cy="169500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 후 영주님의 도시에 도착합니다.</a:t>
              </a:r>
            </a:p>
          </p:txBody>
        </p:sp>
        <p:sp>
          <p:nvSpPr>
            <p:cNvPr id="1087" name="Shape 1087"/>
            <p:cNvSpPr txBox="1"/>
            <p:nvPr/>
          </p:nvSpPr>
          <p:spPr>
            <a:xfrm>
              <a:off x="5030871" y="951058"/>
              <a:ext cx="6864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0070C0"/>
                </a:buClr>
                <a:buSzPct val="25000"/>
                <a:buFont typeface="Arial"/>
                <a:buNone/>
              </a:pPr>
              <a:r>
                <a:rPr b="1" lang="en-US" sz="9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자원 지원</a:t>
              </a: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Shape 10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876" y="3908878"/>
            <a:ext cx="526776" cy="5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>
            <a:off x="5193150" y="5458494"/>
            <a:ext cx="2471100" cy="5112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(시간에 비례해 바의 게이지가 감소한다.)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2300338" y="3765250"/>
            <a:ext cx="1809882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 닉네임 및 연맹 이니셜</a:t>
            </a:r>
          </a:p>
        </p:txBody>
      </p:sp>
      <p:sp>
        <p:nvSpPr>
          <p:cNvPr id="1092" name="Shape 1092"/>
          <p:cNvSpPr/>
          <p:nvPr/>
        </p:nvSpPr>
        <p:spPr>
          <a:xfrm>
            <a:off x="2298450" y="4889757"/>
            <a:ext cx="1809882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목적</a:t>
            </a:r>
          </a:p>
        </p:txBody>
      </p:sp>
      <p:sp>
        <p:nvSpPr>
          <p:cNvPr id="1093" name="Shape 1093"/>
          <p:cNvSpPr/>
          <p:nvPr/>
        </p:nvSpPr>
        <p:spPr>
          <a:xfrm>
            <a:off x="2298450" y="4306562"/>
            <a:ext cx="1809882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 프로필 사진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(or 영주 이미지)</a:t>
            </a:r>
          </a:p>
        </p:txBody>
      </p:sp>
      <p:cxnSp>
        <p:nvCxnSpPr>
          <p:cNvPr id="1094" name="Shape 1094"/>
          <p:cNvCxnSpPr>
            <a:stCxn id="1093" idx="3"/>
          </p:cNvCxnSpPr>
          <p:nvPr/>
        </p:nvCxnSpPr>
        <p:spPr>
          <a:xfrm flipH="1" rot="10800000">
            <a:off x="4108333" y="4159591"/>
            <a:ext cx="363600" cy="351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95" name="Shape 1095"/>
          <p:cNvCxnSpPr>
            <a:stCxn id="1091" idx="3"/>
          </p:cNvCxnSpPr>
          <p:nvPr/>
        </p:nvCxnSpPr>
        <p:spPr>
          <a:xfrm flipH="1" rot="10800000">
            <a:off x="4110220" y="3928179"/>
            <a:ext cx="1021500" cy="42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96" name="Shape 1096"/>
          <p:cNvSpPr/>
          <p:nvPr/>
        </p:nvSpPr>
        <p:spPr>
          <a:xfrm>
            <a:off x="4374930" y="4594899"/>
            <a:ext cx="3424199" cy="737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876" y="4702828"/>
            <a:ext cx="526800" cy="5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/>
        </p:nvSpPr>
        <p:spPr>
          <a:xfrm>
            <a:off x="5003524" y="4643535"/>
            <a:ext cx="122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5029744" y="4850873"/>
            <a:ext cx="686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</a:rPr>
              <a:t>집결</a:t>
            </a:r>
            <a:r>
              <a:rPr b="1" lang="en-US" sz="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지원</a:t>
            </a:r>
          </a:p>
        </p:txBody>
      </p:sp>
      <p:sp>
        <p:nvSpPr>
          <p:cNvPr id="1100" name="Shape 1100"/>
          <p:cNvSpPr/>
          <p:nvPr/>
        </p:nvSpPr>
        <p:spPr>
          <a:xfrm>
            <a:off x="5119726" y="5054764"/>
            <a:ext cx="2223900" cy="169500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도시에 도착합니다.</a:t>
            </a:r>
          </a:p>
        </p:txBody>
      </p:sp>
      <p:sp>
        <p:nvSpPr>
          <p:cNvPr id="1101" name="Shape 1101"/>
          <p:cNvSpPr/>
          <p:nvPr/>
        </p:nvSpPr>
        <p:spPr>
          <a:xfrm>
            <a:off x="7594386" y="4798282"/>
            <a:ext cx="140100" cy="336000"/>
          </a:xfrm>
          <a:prstGeom prst="notchedRightArrow">
            <a:avLst>
              <a:gd fmla="val 50000" name="adj1"/>
              <a:gd fmla="val 201887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2" name="Shape 1102"/>
          <p:cNvCxnSpPr>
            <a:stCxn id="1090" idx="0"/>
          </p:cNvCxnSpPr>
          <p:nvPr/>
        </p:nvCxnSpPr>
        <p:spPr>
          <a:xfrm rot="10800000">
            <a:off x="6428700" y="5150394"/>
            <a:ext cx="0" cy="308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03" name="Shape 1103"/>
          <p:cNvCxnSpPr>
            <a:stCxn id="1092" idx="3"/>
          </p:cNvCxnSpPr>
          <p:nvPr/>
        </p:nvCxnSpPr>
        <p:spPr>
          <a:xfrm flipH="1" rot="10800000">
            <a:off x="4108333" y="4184186"/>
            <a:ext cx="1023600" cy="9105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11" name="Shape 1111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112" name="Shape 1112"/>
          <p:cNvSpPr/>
          <p:nvPr/>
        </p:nvSpPr>
        <p:spPr>
          <a:xfrm>
            <a:off x="4376057" y="746447"/>
            <a:ext cx="3424334" cy="51784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4961532" y="797612"/>
            <a:ext cx="1378042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114" name="Shape 1114"/>
          <p:cNvSpPr/>
          <p:nvPr/>
        </p:nvSpPr>
        <p:spPr>
          <a:xfrm>
            <a:off x="4961532" y="1569537"/>
            <a:ext cx="2223989" cy="169647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도시를 정찰합니다.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5072128" y="1322050"/>
            <a:ext cx="662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  <p:sp>
        <p:nvSpPr>
          <p:cNvPr id="1116" name="Shape 1116"/>
          <p:cNvSpPr/>
          <p:nvPr/>
        </p:nvSpPr>
        <p:spPr>
          <a:xfrm>
            <a:off x="4422203" y="1777897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정찰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5734930" y="1043833"/>
            <a:ext cx="12435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690464" y="289247"/>
            <a:ext cx="23877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감지 세부 UI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1013629" y="667910"/>
            <a:ext cx="3253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부대 상세 정보</a:t>
            </a:r>
          </a:p>
        </p:txBody>
      </p:sp>
      <p:grpSp>
        <p:nvGrpSpPr>
          <p:cNvPr id="1120" name="Shape 1120"/>
          <p:cNvGrpSpPr/>
          <p:nvPr/>
        </p:nvGrpSpPr>
        <p:grpSpPr>
          <a:xfrm>
            <a:off x="4449656" y="797612"/>
            <a:ext cx="699826" cy="690895"/>
            <a:chOff x="2814138" y="3111943"/>
            <a:chExt cx="699826" cy="690895"/>
          </a:xfrm>
        </p:grpSpPr>
        <p:sp>
          <p:nvSpPr>
            <p:cNvPr id="1121" name="Shape 1121"/>
            <p:cNvSpPr/>
            <p:nvPr/>
          </p:nvSpPr>
          <p:spPr>
            <a:xfrm>
              <a:off x="2821166" y="3113649"/>
              <a:ext cx="689189" cy="6891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2" name="Shape 1122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2814138" y="3111943"/>
              <a:ext cx="699826" cy="690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3" name="Shape 1123"/>
          <p:cNvSpPr/>
          <p:nvPr/>
        </p:nvSpPr>
        <p:spPr>
          <a:xfrm>
            <a:off x="8086317" y="1142873"/>
            <a:ext cx="1990868" cy="549524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국가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고대 시대일 경우 동/서양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청동기 시대일 경우 None 표시</a:t>
            </a:r>
          </a:p>
        </p:txBody>
      </p:sp>
      <p:cxnSp>
        <p:nvCxnSpPr>
          <p:cNvPr id="1124" name="Shape 1124"/>
          <p:cNvCxnSpPr>
            <a:stCxn id="1123" idx="1"/>
          </p:cNvCxnSpPr>
          <p:nvPr/>
        </p:nvCxnSpPr>
        <p:spPr>
          <a:xfrm rot="10800000">
            <a:off x="7600317" y="1347735"/>
            <a:ext cx="486000" cy="69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5" name="Shape 1125"/>
          <p:cNvSpPr/>
          <p:nvPr/>
        </p:nvSpPr>
        <p:spPr>
          <a:xfrm>
            <a:off x="8329075" y="161926"/>
            <a:ext cx="2236232" cy="5570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도시 좌표 (3Lv에 오픈)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cxnSp>
        <p:nvCxnSpPr>
          <p:cNvPr id="1126" name="Shape 1126"/>
          <p:cNvCxnSpPr>
            <a:stCxn id="1125" idx="1"/>
          </p:cNvCxnSpPr>
          <p:nvPr/>
        </p:nvCxnSpPr>
        <p:spPr>
          <a:xfrm flipH="1">
            <a:off x="6638875" y="440451"/>
            <a:ext cx="1690200" cy="6674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7" name="Shape 1127"/>
          <p:cNvSpPr/>
          <p:nvPr/>
        </p:nvSpPr>
        <p:spPr>
          <a:xfrm>
            <a:off x="8507870" y="6041173"/>
            <a:ext cx="3424334" cy="7371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Shape 1128"/>
          <p:cNvSpPr/>
          <p:nvPr/>
        </p:nvSpPr>
        <p:spPr>
          <a:xfrm>
            <a:off x="8602932" y="6114458"/>
            <a:ext cx="540000" cy="54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 txBox="1"/>
          <p:nvPr/>
        </p:nvSpPr>
        <p:spPr>
          <a:xfrm>
            <a:off x="9136464" y="6050008"/>
            <a:ext cx="100700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130" name="Shape 1130"/>
          <p:cNvSpPr/>
          <p:nvPr/>
        </p:nvSpPr>
        <p:spPr>
          <a:xfrm>
            <a:off x="9265043" y="6445398"/>
            <a:ext cx="2223989" cy="169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부대는 곧 영주님의 도시를 공격합니다.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9162684" y="6245783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132" name="Shape 1132"/>
          <p:cNvSpPr/>
          <p:nvPr/>
        </p:nvSpPr>
        <p:spPr>
          <a:xfrm>
            <a:off x="11727325" y="6227780"/>
            <a:ext cx="139960" cy="335900"/>
          </a:xfrm>
          <a:prstGeom prst="notchedRightArrow">
            <a:avLst>
              <a:gd fmla="val 50000" name="adj1"/>
              <a:gd fmla="val 201887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8507870" y="5362862"/>
            <a:ext cx="3424334" cy="450845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 레벨이 4 이하일 경우 남은 시간 및 게이지 미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자원/병력 지원 예외</a:t>
            </a:r>
          </a:p>
        </p:txBody>
      </p:sp>
      <p:cxnSp>
        <p:nvCxnSpPr>
          <p:cNvPr id="1134" name="Shape 1134"/>
          <p:cNvCxnSpPr>
            <a:stCxn id="1133" idx="2"/>
            <a:endCxn id="1127" idx="0"/>
          </p:cNvCxnSpPr>
          <p:nvPr/>
        </p:nvCxnSpPr>
        <p:spPr>
          <a:xfrm>
            <a:off x="10220037" y="5813707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8608889" y="6135062"/>
            <a:ext cx="528080" cy="5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/>
          <p:nvPr/>
        </p:nvSpPr>
        <p:spPr>
          <a:xfrm>
            <a:off x="5120853" y="2291622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(5Lv에 오픈)</a:t>
            </a:r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6435302" y="1703488"/>
            <a:ext cx="0" cy="580226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8" name="Shape 1138"/>
          <p:cNvSpPr/>
          <p:nvPr/>
        </p:nvSpPr>
        <p:spPr>
          <a:xfrm>
            <a:off x="2490250" y="157966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 (9Lv에 오픈)</a:t>
            </a:r>
          </a:p>
        </p:txBody>
      </p:sp>
      <p:cxnSp>
        <p:nvCxnSpPr>
          <p:cNvPr id="1139" name="Shape 1139"/>
          <p:cNvCxnSpPr/>
          <p:nvPr/>
        </p:nvCxnSpPr>
        <p:spPr>
          <a:xfrm flipH="1" rot="10800000">
            <a:off x="4135596" y="1250279"/>
            <a:ext cx="1122203" cy="53492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0" name="Shape 1140"/>
          <p:cNvSpPr txBox="1"/>
          <p:nvPr/>
        </p:nvSpPr>
        <p:spPr>
          <a:xfrm>
            <a:off x="4861241" y="6035269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sp>
        <p:nvSpPr>
          <p:cNvPr id="1141" name="Shape 1141"/>
          <p:cNvSpPr/>
          <p:nvPr/>
        </p:nvSpPr>
        <p:spPr>
          <a:xfrm>
            <a:off x="7097271" y="885842"/>
            <a:ext cx="455888" cy="44408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Shape 1142"/>
          <p:cNvSpPr txBox="1"/>
          <p:nvPr/>
        </p:nvSpPr>
        <p:spPr>
          <a:xfrm>
            <a:off x="6962777" y="1313423"/>
            <a:ext cx="72487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5147400" y="1046388"/>
            <a:ext cx="5031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144" name="Shape 1144"/>
          <p:cNvSpPr/>
          <p:nvPr/>
        </p:nvSpPr>
        <p:spPr>
          <a:xfrm>
            <a:off x="8086317" y="3259802"/>
            <a:ext cx="1990868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상세 정보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추가적인 내용 없음</a:t>
            </a:r>
          </a:p>
        </p:txBody>
      </p:sp>
      <p:cxnSp>
        <p:nvCxnSpPr>
          <p:cNvPr id="1145" name="Shape 1145"/>
          <p:cNvCxnSpPr/>
          <p:nvPr/>
        </p:nvCxnSpPr>
        <p:spPr>
          <a:xfrm rot="10800000">
            <a:off x="7600175" y="3464731"/>
            <a:ext cx="486141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6" name="Shape 1146"/>
          <p:cNvSpPr/>
          <p:nvPr/>
        </p:nvSpPr>
        <p:spPr>
          <a:xfrm>
            <a:off x="10213157" y="1037025"/>
            <a:ext cx="455888" cy="444086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Shape 1147"/>
          <p:cNvSpPr txBox="1"/>
          <p:nvPr/>
        </p:nvSpPr>
        <p:spPr>
          <a:xfrm>
            <a:off x="10212513" y="1464604"/>
            <a:ext cx="45717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East</a:t>
            </a:r>
          </a:p>
        </p:txBody>
      </p:sp>
      <p:sp>
        <p:nvSpPr>
          <p:cNvPr id="1148" name="Shape 1148"/>
          <p:cNvSpPr/>
          <p:nvPr/>
        </p:nvSpPr>
        <p:spPr>
          <a:xfrm>
            <a:off x="10877206" y="1037025"/>
            <a:ext cx="455888" cy="44408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Shape 1149"/>
          <p:cNvSpPr txBox="1"/>
          <p:nvPr/>
        </p:nvSpPr>
        <p:spPr>
          <a:xfrm>
            <a:off x="10842899" y="1464604"/>
            <a:ext cx="52450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</a:p>
        </p:txBody>
      </p:sp>
      <p:sp>
        <p:nvSpPr>
          <p:cNvPr id="1150" name="Shape 1150"/>
          <p:cNvSpPr/>
          <p:nvPr/>
        </p:nvSpPr>
        <p:spPr>
          <a:xfrm>
            <a:off x="11574918" y="1037025"/>
            <a:ext cx="455888" cy="444086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Shape 1151"/>
          <p:cNvSpPr txBox="1"/>
          <p:nvPr/>
        </p:nvSpPr>
        <p:spPr>
          <a:xfrm>
            <a:off x="11528589" y="1464604"/>
            <a:ext cx="54854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</a:p>
        </p:txBody>
      </p:sp>
      <p:sp>
        <p:nvSpPr>
          <p:cNvPr id="1152" name="Shape 1152"/>
          <p:cNvSpPr txBox="1"/>
          <p:nvPr/>
        </p:nvSpPr>
        <p:spPr>
          <a:xfrm>
            <a:off x="5734930" y="1313423"/>
            <a:ext cx="13115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sp>
        <p:nvSpPr>
          <p:cNvPr id="1153" name="Shape 1153"/>
          <p:cNvSpPr/>
          <p:nvPr/>
        </p:nvSpPr>
        <p:spPr>
          <a:xfrm>
            <a:off x="8086317" y="1863075"/>
            <a:ext cx="1990868" cy="274762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문명</a:t>
            </a:r>
          </a:p>
        </p:txBody>
      </p:sp>
      <p:cxnSp>
        <p:nvCxnSpPr>
          <p:cNvPr id="1154" name="Shape 1154"/>
          <p:cNvCxnSpPr>
            <a:stCxn id="1153" idx="1"/>
          </p:cNvCxnSpPr>
          <p:nvPr/>
        </p:nvCxnSpPr>
        <p:spPr>
          <a:xfrm rot="10800000">
            <a:off x="6743817" y="1552856"/>
            <a:ext cx="1342500" cy="447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90464" y="28924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013630" y="667910"/>
            <a:ext cx="11178369" cy="5929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감시탑은 자신의 도시 또는 자신이 점령한 지역(자원지, 빈 타일)을 향하는 다른 플레이어의 부대 및 영주 정보를 실시간으로 제공하는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이하의 상황이 발생할 경우 해당 액션이 끝날 때까지 실시간으로 알림을 제공한다.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적 플레이어</a:t>
            </a:r>
          </a:p>
          <a:p>
            <a:pPr indent="-285750" lvl="8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  <a:p>
            <a:pPr indent="-285750" lvl="8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4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집결 이동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연맹원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집결 지원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/>
        </p:nvSpPr>
        <p:spPr>
          <a:xfrm>
            <a:off x="690464" y="289247"/>
            <a:ext cx="23877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감지 세부 UI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013629" y="667910"/>
            <a:ext cx="3253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부대 상세 정보</a:t>
            </a:r>
          </a:p>
        </p:txBody>
      </p:sp>
      <p:sp>
        <p:nvSpPr>
          <p:cNvPr id="1161" name="Shape 1161"/>
          <p:cNvSpPr/>
          <p:nvPr/>
        </p:nvSpPr>
        <p:spPr>
          <a:xfrm>
            <a:off x="8329075" y="161926"/>
            <a:ext cx="2236232" cy="5570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도시 좌표 (3Lv에 오픈)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sp>
        <p:nvSpPr>
          <p:cNvPr id="1162" name="Shape 1162"/>
          <p:cNvSpPr/>
          <p:nvPr/>
        </p:nvSpPr>
        <p:spPr>
          <a:xfrm>
            <a:off x="8507870" y="6041173"/>
            <a:ext cx="3424334" cy="7371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8602932" y="6114458"/>
            <a:ext cx="540000" cy="54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9136464" y="6050008"/>
            <a:ext cx="100700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165" name="Shape 1165"/>
          <p:cNvSpPr/>
          <p:nvPr/>
        </p:nvSpPr>
        <p:spPr>
          <a:xfrm>
            <a:off x="9265043" y="6445398"/>
            <a:ext cx="2223989" cy="169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부대는 곧 영주님의 도시를 공격합니다.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9162684" y="6245783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167" name="Shape 1167"/>
          <p:cNvSpPr/>
          <p:nvPr/>
        </p:nvSpPr>
        <p:spPr>
          <a:xfrm>
            <a:off x="11727325" y="6227780"/>
            <a:ext cx="139960" cy="335900"/>
          </a:xfrm>
          <a:prstGeom prst="notchedRightArrow">
            <a:avLst>
              <a:gd fmla="val 50000" name="adj1"/>
              <a:gd fmla="val 201887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Shape 1168"/>
          <p:cNvSpPr/>
          <p:nvPr/>
        </p:nvSpPr>
        <p:spPr>
          <a:xfrm>
            <a:off x="8507870" y="5362862"/>
            <a:ext cx="3424334" cy="450845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 레벨이 4 이하일 경우 남은 시간 및 게이지 미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자원/병력 지원 예외</a:t>
            </a:r>
          </a:p>
        </p:txBody>
      </p:sp>
      <p:cxnSp>
        <p:nvCxnSpPr>
          <p:cNvPr id="1169" name="Shape 1169"/>
          <p:cNvCxnSpPr>
            <a:stCxn id="1168" idx="2"/>
            <a:endCxn id="1162" idx="0"/>
          </p:cNvCxnSpPr>
          <p:nvPr/>
        </p:nvCxnSpPr>
        <p:spPr>
          <a:xfrm>
            <a:off x="10220037" y="5813707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8608889" y="6135062"/>
            <a:ext cx="528080" cy="5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/>
          <p:nvPr/>
        </p:nvSpPr>
        <p:spPr>
          <a:xfrm>
            <a:off x="2490250" y="157966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 (9Lv에 오픈)</a:t>
            </a:r>
          </a:p>
        </p:txBody>
      </p:sp>
      <p:sp>
        <p:nvSpPr>
          <p:cNvPr id="1172" name="Shape 1172"/>
          <p:cNvSpPr/>
          <p:nvPr/>
        </p:nvSpPr>
        <p:spPr>
          <a:xfrm>
            <a:off x="8329075" y="1482258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부대의 총 병력 수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(25Lv에 오픈)</a:t>
            </a:r>
          </a:p>
        </p:txBody>
      </p:sp>
      <p:sp>
        <p:nvSpPr>
          <p:cNvPr id="1173" name="Shape 1173"/>
          <p:cNvSpPr/>
          <p:nvPr/>
        </p:nvSpPr>
        <p:spPr>
          <a:xfrm>
            <a:off x="2411659" y="2608443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구성 유닛 정보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(13Lv에 오픈)</a:t>
            </a:r>
          </a:p>
        </p:txBody>
      </p:sp>
      <p:sp>
        <p:nvSpPr>
          <p:cNvPr id="1174" name="Shape 1174"/>
          <p:cNvSpPr/>
          <p:nvPr/>
        </p:nvSpPr>
        <p:spPr>
          <a:xfrm>
            <a:off x="1181995" y="4713887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연맹에 병력지원을 요청했습니다.</a:t>
            </a:r>
          </a:p>
        </p:txBody>
      </p:sp>
      <p:cxnSp>
        <p:nvCxnSpPr>
          <p:cNvPr id="1175" name="Shape 1175"/>
          <p:cNvCxnSpPr/>
          <p:nvPr/>
        </p:nvCxnSpPr>
        <p:spPr>
          <a:xfrm flipH="1" rot="10800000">
            <a:off x="1176250" y="470455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76" name="Shape 1176"/>
          <p:cNvCxnSpPr/>
          <p:nvPr/>
        </p:nvCxnSpPr>
        <p:spPr>
          <a:xfrm flipH="1" rot="10800000">
            <a:off x="1204063" y="512832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77" name="Shape 1177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80" name="Shape 1180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376057" y="746447"/>
            <a:ext cx="3424334" cy="51784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Shape 1182"/>
          <p:cNvSpPr txBox="1"/>
          <p:nvPr/>
        </p:nvSpPr>
        <p:spPr>
          <a:xfrm>
            <a:off x="4961532" y="797612"/>
            <a:ext cx="1378042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183" name="Shape 1183"/>
          <p:cNvSpPr/>
          <p:nvPr/>
        </p:nvSpPr>
        <p:spPr>
          <a:xfrm>
            <a:off x="4961532" y="1569537"/>
            <a:ext cx="2223989" cy="169647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도시를 공격합니다.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5072128" y="1322050"/>
            <a:ext cx="662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185" name="Shape 1185"/>
          <p:cNvSpPr/>
          <p:nvPr/>
        </p:nvSpPr>
        <p:spPr>
          <a:xfrm>
            <a:off x="4422203" y="1777897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15,489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5734930" y="1043833"/>
            <a:ext cx="12435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grpSp>
        <p:nvGrpSpPr>
          <p:cNvPr id="1187" name="Shape 1187"/>
          <p:cNvGrpSpPr/>
          <p:nvPr/>
        </p:nvGrpSpPr>
        <p:grpSpPr>
          <a:xfrm>
            <a:off x="4449656" y="797612"/>
            <a:ext cx="699826" cy="690895"/>
            <a:chOff x="2814138" y="3111943"/>
            <a:chExt cx="699826" cy="690895"/>
          </a:xfrm>
        </p:grpSpPr>
        <p:sp>
          <p:nvSpPr>
            <p:cNvPr id="1188" name="Shape 1188"/>
            <p:cNvSpPr/>
            <p:nvPr/>
          </p:nvSpPr>
          <p:spPr>
            <a:xfrm>
              <a:off x="2821166" y="3113649"/>
              <a:ext cx="689189" cy="6891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Shape 1189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2814138" y="3111943"/>
              <a:ext cx="699826" cy="690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Shape 1190"/>
          <p:cNvSpPr/>
          <p:nvPr/>
        </p:nvSpPr>
        <p:spPr>
          <a:xfrm>
            <a:off x="8329075" y="2093857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(5Lv에 오픈)</a:t>
            </a:r>
          </a:p>
        </p:txBody>
      </p:sp>
      <p:sp>
        <p:nvSpPr>
          <p:cNvPr id="1191" name="Shape 1191"/>
          <p:cNvSpPr/>
          <p:nvPr/>
        </p:nvSpPr>
        <p:spPr>
          <a:xfrm>
            <a:off x="7097271" y="885842"/>
            <a:ext cx="455888" cy="44408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Shape 1192"/>
          <p:cNvSpPr txBox="1"/>
          <p:nvPr/>
        </p:nvSpPr>
        <p:spPr>
          <a:xfrm>
            <a:off x="6962777" y="1313423"/>
            <a:ext cx="72487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5147400" y="1046388"/>
            <a:ext cx="5031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5734930" y="1313423"/>
            <a:ext cx="13115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sp>
        <p:nvSpPr>
          <p:cNvPr id="1195" name="Shape 1195"/>
          <p:cNvSpPr/>
          <p:nvPr/>
        </p:nvSpPr>
        <p:spPr>
          <a:xfrm>
            <a:off x="6716946" y="6022512"/>
            <a:ext cx="1046239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지원요청</a:t>
            </a:r>
          </a:p>
        </p:txBody>
      </p:sp>
      <p:cxnSp>
        <p:nvCxnSpPr>
          <p:cNvPr id="1196" name="Shape 1196"/>
          <p:cNvCxnSpPr>
            <a:endCxn id="1195" idx="0"/>
          </p:cNvCxnSpPr>
          <p:nvPr/>
        </p:nvCxnSpPr>
        <p:spPr>
          <a:xfrm>
            <a:off x="6716866" y="5237412"/>
            <a:ext cx="523200" cy="78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7" name="Shape 1197"/>
          <p:cNvSpPr/>
          <p:nvPr/>
        </p:nvSpPr>
        <p:spPr>
          <a:xfrm>
            <a:off x="4870391" y="4610100"/>
            <a:ext cx="2406300" cy="6276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연맹원에게 병력지원을 요청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(연맹에 가입하지 않았을 경우 비활성화)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연맹 채팅창에 자동으로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지원요청 메시지 등록</a:t>
            </a:r>
          </a:p>
        </p:txBody>
      </p:sp>
      <p:cxnSp>
        <p:nvCxnSpPr>
          <p:cNvPr id="1198" name="Shape 1198"/>
          <p:cNvCxnSpPr/>
          <p:nvPr/>
        </p:nvCxnSpPr>
        <p:spPr>
          <a:xfrm rot="10800000">
            <a:off x="3816143" y="4923825"/>
            <a:ext cx="1054247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9" name="Shape 1199"/>
          <p:cNvSpPr/>
          <p:nvPr/>
        </p:nvSpPr>
        <p:spPr>
          <a:xfrm>
            <a:off x="4408157" y="204194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0" name="Shape 1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3157" y="2002424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Shape 1201"/>
          <p:cNvSpPr/>
          <p:nvPr/>
        </p:nvSpPr>
        <p:spPr>
          <a:xfrm>
            <a:off x="4470607" y="2428540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02" name="Shape 1202"/>
          <p:cNvSpPr/>
          <p:nvPr/>
        </p:nvSpPr>
        <p:spPr>
          <a:xfrm>
            <a:off x="4781773" y="2117183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203" name="Shape 1203"/>
          <p:cNvSpPr/>
          <p:nvPr/>
        </p:nvSpPr>
        <p:spPr>
          <a:xfrm>
            <a:off x="5532755" y="203646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5906371" y="2111702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205" name="Shape 1205"/>
          <p:cNvSpPr/>
          <p:nvPr/>
        </p:nvSpPr>
        <p:spPr>
          <a:xfrm>
            <a:off x="6650620" y="2035725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7024235" y="2110965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207" name="Shape 1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436" y="2006880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Shape 1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0480" y="2023427"/>
            <a:ext cx="404221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/>
          <p:nvPr/>
        </p:nvSpPr>
        <p:spPr>
          <a:xfrm>
            <a:off x="5595205" y="2423058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10" name="Shape 1210"/>
          <p:cNvSpPr/>
          <p:nvPr/>
        </p:nvSpPr>
        <p:spPr>
          <a:xfrm>
            <a:off x="6713070" y="2422321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cxnSp>
        <p:nvCxnSpPr>
          <p:cNvPr id="1211" name="Shape 1211"/>
          <p:cNvCxnSpPr/>
          <p:nvPr/>
        </p:nvCxnSpPr>
        <p:spPr>
          <a:xfrm flipH="1" rot="10800000">
            <a:off x="4015148" y="2318608"/>
            <a:ext cx="548772" cy="547378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2" name="Shape 1212"/>
          <p:cNvCxnSpPr/>
          <p:nvPr/>
        </p:nvCxnSpPr>
        <p:spPr>
          <a:xfrm flipH="1" rot="10800000">
            <a:off x="5163428" y="2529001"/>
            <a:ext cx="3299" cy="489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>
            <a:off x="4638666" y="3018302"/>
            <a:ext cx="102163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(31Lv에 오픈)</a:t>
            </a:r>
          </a:p>
        </p:txBody>
      </p:sp>
      <p:cxnSp>
        <p:nvCxnSpPr>
          <p:cNvPr id="1214" name="Shape 1214"/>
          <p:cNvCxnSpPr>
            <a:stCxn id="1161" idx="1"/>
          </p:cNvCxnSpPr>
          <p:nvPr/>
        </p:nvCxnSpPr>
        <p:spPr>
          <a:xfrm flipH="1">
            <a:off x="6581575" y="440451"/>
            <a:ext cx="1747500" cy="6491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5" name="Shape 1215"/>
          <p:cNvCxnSpPr>
            <a:stCxn id="1172" idx="1"/>
            <a:endCxn id="1185" idx="3"/>
          </p:cNvCxnSpPr>
          <p:nvPr/>
        </p:nvCxnSpPr>
        <p:spPr>
          <a:xfrm flipH="1">
            <a:off x="7752175" y="1687188"/>
            <a:ext cx="576900" cy="214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6" name="Shape 1216"/>
          <p:cNvCxnSpPr/>
          <p:nvPr/>
        </p:nvCxnSpPr>
        <p:spPr>
          <a:xfrm flipH="1" rot="10800000">
            <a:off x="4135596" y="1250279"/>
            <a:ext cx="1122203" cy="53492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17" name="Shape 1217"/>
          <p:cNvSpPr/>
          <p:nvPr/>
        </p:nvSpPr>
        <p:spPr>
          <a:xfrm>
            <a:off x="7856827" y="2041944"/>
            <a:ext cx="254992" cy="387537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8" name="Shape 1218"/>
          <p:cNvCxnSpPr/>
          <p:nvPr/>
        </p:nvCxnSpPr>
        <p:spPr>
          <a:xfrm rot="10800000">
            <a:off x="6435304" y="1703488"/>
            <a:ext cx="1893770" cy="62134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19" name="Shape 1219"/>
          <p:cNvSpPr/>
          <p:nvPr/>
        </p:nvSpPr>
        <p:spPr>
          <a:xfrm>
            <a:off x="8140806" y="3774703"/>
            <a:ext cx="2236232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 상하 스크롤 되도록 구현</a:t>
            </a:r>
          </a:p>
        </p:txBody>
      </p:sp>
      <p:sp>
        <p:nvSpPr>
          <p:cNvPr id="1220" name="Shape 1220"/>
          <p:cNvSpPr/>
          <p:nvPr/>
        </p:nvSpPr>
        <p:spPr>
          <a:xfrm>
            <a:off x="445850" y="3147993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850" y="3108473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/>
          <p:nvPr/>
        </p:nvSpPr>
        <p:spPr>
          <a:xfrm>
            <a:off x="508300" y="3534589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23" name="Shape 1223"/>
          <p:cNvSpPr/>
          <p:nvPr/>
        </p:nvSpPr>
        <p:spPr>
          <a:xfrm>
            <a:off x="819466" y="3223232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</a:rPr>
              <a:t>???</a:t>
            </a:r>
          </a:p>
        </p:txBody>
      </p:sp>
      <p:sp>
        <p:nvSpPr>
          <p:cNvPr id="1224" name="Shape 1224"/>
          <p:cNvSpPr/>
          <p:nvPr/>
        </p:nvSpPr>
        <p:spPr>
          <a:xfrm>
            <a:off x="1570448" y="3142513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1944064" y="3217751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20,000</a:t>
            </a:r>
          </a:p>
        </p:txBody>
      </p:sp>
      <p:sp>
        <p:nvSpPr>
          <p:cNvPr id="1226" name="Shape 1226"/>
          <p:cNvSpPr/>
          <p:nvPr/>
        </p:nvSpPr>
        <p:spPr>
          <a:xfrm>
            <a:off x="2688311" y="314177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3061926" y="3217014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9128" y="3112928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Shape 1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8173" y="3129476"/>
            <a:ext cx="404221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Shape 1230"/>
          <p:cNvSpPr/>
          <p:nvPr/>
        </p:nvSpPr>
        <p:spPr>
          <a:xfrm>
            <a:off x="1632898" y="3529107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31" name="Shape 1231"/>
          <p:cNvSpPr/>
          <p:nvPr/>
        </p:nvSpPr>
        <p:spPr>
          <a:xfrm>
            <a:off x="2750761" y="3528369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60499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13Lv</a:t>
            </a:r>
          </a:p>
        </p:txBody>
      </p:sp>
      <p:sp>
        <p:nvSpPr>
          <p:cNvPr id="1233" name="Shape 1233"/>
          <p:cNvSpPr/>
          <p:nvPr/>
        </p:nvSpPr>
        <p:spPr>
          <a:xfrm>
            <a:off x="1585096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19Lv</a:t>
            </a:r>
          </a:p>
        </p:txBody>
      </p:sp>
      <p:sp>
        <p:nvSpPr>
          <p:cNvPr id="1234" name="Shape 1234"/>
          <p:cNvSpPr/>
          <p:nvPr/>
        </p:nvSpPr>
        <p:spPr>
          <a:xfrm>
            <a:off x="2702960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31Lv</a:t>
            </a:r>
          </a:p>
        </p:txBody>
      </p:sp>
      <p:sp>
        <p:nvSpPr>
          <p:cNvPr id="1235" name="Shape 1235"/>
          <p:cNvSpPr/>
          <p:nvPr/>
        </p:nvSpPr>
        <p:spPr>
          <a:xfrm>
            <a:off x="8409606" y="2855506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10,000</a:t>
            </a:r>
          </a:p>
        </p:txBody>
      </p:sp>
      <p:sp>
        <p:nvSpPr>
          <p:cNvPr id="1236" name="Shape 1236"/>
          <p:cNvSpPr/>
          <p:nvPr/>
        </p:nvSpPr>
        <p:spPr>
          <a:xfrm>
            <a:off x="9457799" y="3146709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7Lv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/>
        </p:nvSpPr>
        <p:spPr>
          <a:xfrm>
            <a:off x="690464" y="289247"/>
            <a:ext cx="23877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감지 세부 UI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1013629" y="667910"/>
            <a:ext cx="3253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부대 상세 정보</a:t>
            </a:r>
          </a:p>
        </p:txBody>
      </p:sp>
      <p:sp>
        <p:nvSpPr>
          <p:cNvPr id="1243" name="Shape 1243"/>
          <p:cNvSpPr/>
          <p:nvPr/>
        </p:nvSpPr>
        <p:spPr>
          <a:xfrm>
            <a:off x="8329075" y="161926"/>
            <a:ext cx="2236232" cy="5570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선전포고 한 유저의 도시 좌표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(3Lv에 오픈)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sp>
        <p:nvSpPr>
          <p:cNvPr id="1244" name="Shape 1244"/>
          <p:cNvSpPr/>
          <p:nvPr/>
        </p:nvSpPr>
        <p:spPr>
          <a:xfrm>
            <a:off x="8507870" y="6041173"/>
            <a:ext cx="3424334" cy="7371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Shape 1245"/>
          <p:cNvSpPr/>
          <p:nvPr/>
        </p:nvSpPr>
        <p:spPr>
          <a:xfrm>
            <a:off x="8602932" y="6114458"/>
            <a:ext cx="540000" cy="54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 txBox="1"/>
          <p:nvPr/>
        </p:nvSpPr>
        <p:spPr>
          <a:xfrm>
            <a:off x="9136464" y="6050008"/>
            <a:ext cx="100700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247" name="Shape 1247"/>
          <p:cNvSpPr/>
          <p:nvPr/>
        </p:nvSpPr>
        <p:spPr>
          <a:xfrm>
            <a:off x="9265043" y="6445398"/>
            <a:ext cx="2223989" cy="169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부대는 곧 영주님의 도시를 공격합니다.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9162684" y="6245783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249" name="Shape 1249"/>
          <p:cNvSpPr/>
          <p:nvPr/>
        </p:nvSpPr>
        <p:spPr>
          <a:xfrm>
            <a:off x="11727325" y="6227780"/>
            <a:ext cx="139960" cy="335900"/>
          </a:xfrm>
          <a:prstGeom prst="notchedRightArrow">
            <a:avLst>
              <a:gd fmla="val 50000" name="adj1"/>
              <a:gd fmla="val 201887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Shape 1250"/>
          <p:cNvSpPr/>
          <p:nvPr/>
        </p:nvSpPr>
        <p:spPr>
          <a:xfrm>
            <a:off x="8507870" y="5362862"/>
            <a:ext cx="3424334" cy="450845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감시탑 레벨이 4 이하일 경우 남은 시간 및 게이지 미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※ 자원/병력 지원 예외</a:t>
            </a:r>
          </a:p>
        </p:txBody>
      </p:sp>
      <p:cxnSp>
        <p:nvCxnSpPr>
          <p:cNvPr id="1251" name="Shape 1251"/>
          <p:cNvCxnSpPr>
            <a:stCxn id="1250" idx="2"/>
            <a:endCxn id="1244" idx="0"/>
          </p:cNvCxnSpPr>
          <p:nvPr/>
        </p:nvCxnSpPr>
        <p:spPr>
          <a:xfrm>
            <a:off x="10220037" y="5813707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252" name="Shape 1252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8608889" y="6135062"/>
            <a:ext cx="528080" cy="5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Shape 1253"/>
          <p:cNvSpPr/>
          <p:nvPr/>
        </p:nvSpPr>
        <p:spPr>
          <a:xfrm>
            <a:off x="8323464" y="842765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(집결시간 + 행군시간으로 표기)</a:t>
            </a:r>
            <a:b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(5Lv에 오픈)</a:t>
            </a:r>
          </a:p>
        </p:txBody>
      </p:sp>
      <p:sp>
        <p:nvSpPr>
          <p:cNvPr id="1254" name="Shape 1254"/>
          <p:cNvSpPr/>
          <p:nvPr/>
        </p:nvSpPr>
        <p:spPr>
          <a:xfrm>
            <a:off x="2490250" y="157966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 (9Lv에 오픈)</a:t>
            </a:r>
          </a:p>
        </p:txBody>
      </p:sp>
      <p:sp>
        <p:nvSpPr>
          <p:cNvPr id="1255" name="Shape 1255"/>
          <p:cNvSpPr/>
          <p:nvPr/>
        </p:nvSpPr>
        <p:spPr>
          <a:xfrm>
            <a:off x="8329075" y="1482258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부대의 총 병력 수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(25Lv에 오픈)</a:t>
            </a:r>
          </a:p>
        </p:txBody>
      </p:sp>
      <p:sp>
        <p:nvSpPr>
          <p:cNvPr id="1256" name="Shape 1256"/>
          <p:cNvSpPr/>
          <p:nvPr/>
        </p:nvSpPr>
        <p:spPr>
          <a:xfrm>
            <a:off x="2411659" y="2395966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구성 유닛 정보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(13Lv에 오픈)</a:t>
            </a:r>
          </a:p>
        </p:txBody>
      </p:sp>
      <p:sp>
        <p:nvSpPr>
          <p:cNvPr id="1257" name="Shape 1257"/>
          <p:cNvSpPr/>
          <p:nvPr/>
        </p:nvSpPr>
        <p:spPr>
          <a:xfrm>
            <a:off x="1181995" y="4713887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연맹에 병력지원을 요청했습니다.</a:t>
            </a:r>
          </a:p>
        </p:txBody>
      </p:sp>
      <p:cxnSp>
        <p:nvCxnSpPr>
          <p:cNvPr id="1258" name="Shape 1258"/>
          <p:cNvCxnSpPr/>
          <p:nvPr/>
        </p:nvCxnSpPr>
        <p:spPr>
          <a:xfrm flipH="1" rot="10800000">
            <a:off x="1176250" y="470455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9" name="Shape 1259"/>
          <p:cNvCxnSpPr/>
          <p:nvPr/>
        </p:nvCxnSpPr>
        <p:spPr>
          <a:xfrm flipH="1" rot="10800000">
            <a:off x="1204063" y="512832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0" name="Shape 1260"/>
          <p:cNvSpPr/>
          <p:nvPr/>
        </p:nvSpPr>
        <p:spPr>
          <a:xfrm>
            <a:off x="7856827" y="2041944"/>
            <a:ext cx="254992" cy="387537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8140806" y="3774703"/>
            <a:ext cx="2236232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 상하 스크롤 되도록 구현</a:t>
            </a:r>
          </a:p>
        </p:txBody>
      </p:sp>
      <p:sp>
        <p:nvSpPr>
          <p:cNvPr id="1262" name="Shape 1262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266" name="Shape 1266"/>
          <p:cNvSpPr/>
          <p:nvPr/>
        </p:nvSpPr>
        <p:spPr>
          <a:xfrm>
            <a:off x="4376057" y="746447"/>
            <a:ext cx="3424334" cy="51784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4961532" y="797612"/>
            <a:ext cx="1378042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961532" y="1569537"/>
            <a:ext cx="2223989" cy="169647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도시를 집결 공격합니다.</a:t>
            </a:r>
          </a:p>
        </p:txBody>
      </p:sp>
      <p:sp>
        <p:nvSpPr>
          <p:cNvPr id="1269" name="Shape 1269"/>
          <p:cNvSpPr txBox="1"/>
          <p:nvPr/>
        </p:nvSpPr>
        <p:spPr>
          <a:xfrm>
            <a:off x="5118258" y="1322050"/>
            <a:ext cx="70671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집결 공격</a:t>
            </a:r>
          </a:p>
        </p:txBody>
      </p:sp>
      <p:sp>
        <p:nvSpPr>
          <p:cNvPr id="1270" name="Shape 1270"/>
          <p:cNvSpPr/>
          <p:nvPr/>
        </p:nvSpPr>
        <p:spPr>
          <a:xfrm>
            <a:off x="4422203" y="1777897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15,489</a:t>
            </a:r>
          </a:p>
        </p:txBody>
      </p:sp>
      <p:sp>
        <p:nvSpPr>
          <p:cNvPr id="1271" name="Shape 1271"/>
          <p:cNvSpPr txBox="1"/>
          <p:nvPr/>
        </p:nvSpPr>
        <p:spPr>
          <a:xfrm>
            <a:off x="5734930" y="1043833"/>
            <a:ext cx="12435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grpSp>
        <p:nvGrpSpPr>
          <p:cNvPr id="1272" name="Shape 1272"/>
          <p:cNvGrpSpPr/>
          <p:nvPr/>
        </p:nvGrpSpPr>
        <p:grpSpPr>
          <a:xfrm>
            <a:off x="4449656" y="797612"/>
            <a:ext cx="699826" cy="690895"/>
            <a:chOff x="2814138" y="3111943"/>
            <a:chExt cx="699826" cy="690895"/>
          </a:xfrm>
        </p:grpSpPr>
        <p:sp>
          <p:nvSpPr>
            <p:cNvPr id="1273" name="Shape 1273"/>
            <p:cNvSpPr/>
            <p:nvPr/>
          </p:nvSpPr>
          <p:spPr>
            <a:xfrm>
              <a:off x="2821166" y="3113649"/>
              <a:ext cx="689189" cy="6891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4" name="Shape 1274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2814138" y="3111943"/>
              <a:ext cx="699826" cy="690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5" name="Shape 1275"/>
          <p:cNvSpPr/>
          <p:nvPr/>
        </p:nvSpPr>
        <p:spPr>
          <a:xfrm>
            <a:off x="7097271" y="885842"/>
            <a:ext cx="455888" cy="44408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6962777" y="1313423"/>
            <a:ext cx="72487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5147400" y="1046388"/>
            <a:ext cx="5031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5734930" y="1313423"/>
            <a:ext cx="13115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sp>
        <p:nvSpPr>
          <p:cNvPr id="1279" name="Shape 1279"/>
          <p:cNvSpPr/>
          <p:nvPr/>
        </p:nvSpPr>
        <p:spPr>
          <a:xfrm>
            <a:off x="6716946" y="6022512"/>
            <a:ext cx="1046239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지원요청</a:t>
            </a:r>
          </a:p>
        </p:txBody>
      </p:sp>
      <p:cxnSp>
        <p:nvCxnSpPr>
          <p:cNvPr id="1280" name="Shape 1280"/>
          <p:cNvCxnSpPr>
            <a:endCxn id="1279" idx="0"/>
          </p:cNvCxnSpPr>
          <p:nvPr/>
        </p:nvCxnSpPr>
        <p:spPr>
          <a:xfrm>
            <a:off x="6716866" y="5237412"/>
            <a:ext cx="523200" cy="785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81" name="Shape 1281"/>
          <p:cNvSpPr/>
          <p:nvPr/>
        </p:nvSpPr>
        <p:spPr>
          <a:xfrm>
            <a:off x="4870391" y="4610100"/>
            <a:ext cx="2406271" cy="6274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연맹원에게 병력지원을 요청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(연맹에 가입하지 않았을 경우 비활성화)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연맹 채팅창에 자동으로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지원요청 메시지 등록</a:t>
            </a:r>
          </a:p>
        </p:txBody>
      </p:sp>
      <p:sp>
        <p:nvSpPr>
          <p:cNvPr id="1282" name="Shape 1282"/>
          <p:cNvSpPr/>
          <p:nvPr/>
        </p:nvSpPr>
        <p:spPr>
          <a:xfrm>
            <a:off x="4408157" y="204194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Shape 1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3157" y="2002424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Shape 1284"/>
          <p:cNvSpPr/>
          <p:nvPr/>
        </p:nvSpPr>
        <p:spPr>
          <a:xfrm>
            <a:off x="4470607" y="2428540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85" name="Shape 1285"/>
          <p:cNvSpPr/>
          <p:nvPr/>
        </p:nvSpPr>
        <p:spPr>
          <a:xfrm>
            <a:off x="4781773" y="2117183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286" name="Shape 1286"/>
          <p:cNvSpPr/>
          <p:nvPr/>
        </p:nvSpPr>
        <p:spPr>
          <a:xfrm>
            <a:off x="5532755" y="203646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Shape 1287"/>
          <p:cNvSpPr/>
          <p:nvPr/>
        </p:nvSpPr>
        <p:spPr>
          <a:xfrm>
            <a:off x="5906371" y="2111702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288" name="Shape 1288"/>
          <p:cNvSpPr/>
          <p:nvPr/>
        </p:nvSpPr>
        <p:spPr>
          <a:xfrm>
            <a:off x="6650620" y="2035725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Shape 1289"/>
          <p:cNvSpPr/>
          <p:nvPr/>
        </p:nvSpPr>
        <p:spPr>
          <a:xfrm>
            <a:off x="7024235" y="2110965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290" name="Shape 1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436" y="2006880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0480" y="2023427"/>
            <a:ext cx="404221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Shape 1292"/>
          <p:cNvSpPr/>
          <p:nvPr/>
        </p:nvSpPr>
        <p:spPr>
          <a:xfrm>
            <a:off x="5595205" y="2423058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293" name="Shape 1293"/>
          <p:cNvSpPr/>
          <p:nvPr/>
        </p:nvSpPr>
        <p:spPr>
          <a:xfrm>
            <a:off x="6713070" y="2422321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cxnSp>
        <p:nvCxnSpPr>
          <p:cNvPr id="1294" name="Shape 1294"/>
          <p:cNvCxnSpPr/>
          <p:nvPr/>
        </p:nvCxnSpPr>
        <p:spPr>
          <a:xfrm flipH="1" rot="10800000">
            <a:off x="5163428" y="2529001"/>
            <a:ext cx="3299" cy="489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95" name="Shape 1295"/>
          <p:cNvSpPr/>
          <p:nvPr/>
        </p:nvSpPr>
        <p:spPr>
          <a:xfrm>
            <a:off x="4638666" y="3018302"/>
            <a:ext cx="102163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(31Lv에 오픈)</a:t>
            </a:r>
          </a:p>
        </p:txBody>
      </p:sp>
      <p:cxnSp>
        <p:nvCxnSpPr>
          <p:cNvPr id="1296" name="Shape 1296"/>
          <p:cNvCxnSpPr>
            <a:stCxn id="1243" idx="1"/>
          </p:cNvCxnSpPr>
          <p:nvPr/>
        </p:nvCxnSpPr>
        <p:spPr>
          <a:xfrm flipH="1">
            <a:off x="6581575" y="440451"/>
            <a:ext cx="1747500" cy="6032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97" name="Shape 1297"/>
          <p:cNvCxnSpPr>
            <a:stCxn id="1253" idx="1"/>
          </p:cNvCxnSpPr>
          <p:nvPr/>
        </p:nvCxnSpPr>
        <p:spPr>
          <a:xfrm flipH="1">
            <a:off x="7194264" y="1115526"/>
            <a:ext cx="1129200" cy="538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98" name="Shape 1298"/>
          <p:cNvCxnSpPr/>
          <p:nvPr/>
        </p:nvCxnSpPr>
        <p:spPr>
          <a:xfrm flipH="1" rot="10800000">
            <a:off x="4135596" y="1192243"/>
            <a:ext cx="1150778" cy="592955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99" name="Shape 1299"/>
          <p:cNvCxnSpPr>
            <a:stCxn id="1255" idx="1"/>
          </p:cNvCxnSpPr>
          <p:nvPr/>
        </p:nvCxnSpPr>
        <p:spPr>
          <a:xfrm flipH="1">
            <a:off x="7600075" y="1687188"/>
            <a:ext cx="729000" cy="214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00" name="Shape 1300"/>
          <p:cNvCxnSpPr>
            <a:endCxn id="1283" idx="1"/>
          </p:cNvCxnSpPr>
          <p:nvPr/>
        </p:nvCxnSpPr>
        <p:spPr>
          <a:xfrm flipH="1" rot="10800000">
            <a:off x="4042957" y="2290135"/>
            <a:ext cx="400200" cy="302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01" name="Shape 1301"/>
          <p:cNvCxnSpPr>
            <a:endCxn id="1257" idx="3"/>
          </p:cNvCxnSpPr>
          <p:nvPr/>
        </p:nvCxnSpPr>
        <p:spPr>
          <a:xfrm rot="10800000">
            <a:off x="3816751" y="4923825"/>
            <a:ext cx="1054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02" name="Shape 1302"/>
          <p:cNvSpPr/>
          <p:nvPr/>
        </p:nvSpPr>
        <p:spPr>
          <a:xfrm>
            <a:off x="445850" y="3147993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3" name="Shape 1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850" y="3108473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x="508300" y="3534589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05" name="Shape 1305"/>
          <p:cNvSpPr/>
          <p:nvPr/>
        </p:nvSpPr>
        <p:spPr>
          <a:xfrm>
            <a:off x="819466" y="3223232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</a:rPr>
              <a:t>???</a:t>
            </a:r>
          </a:p>
        </p:txBody>
      </p:sp>
      <p:sp>
        <p:nvSpPr>
          <p:cNvPr id="1306" name="Shape 1306"/>
          <p:cNvSpPr/>
          <p:nvPr/>
        </p:nvSpPr>
        <p:spPr>
          <a:xfrm>
            <a:off x="1570448" y="3142513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1944064" y="3217751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20,000</a:t>
            </a:r>
          </a:p>
        </p:txBody>
      </p:sp>
      <p:sp>
        <p:nvSpPr>
          <p:cNvPr id="1308" name="Shape 1308"/>
          <p:cNvSpPr/>
          <p:nvPr/>
        </p:nvSpPr>
        <p:spPr>
          <a:xfrm>
            <a:off x="2688311" y="3141774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3061926" y="3217014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310" name="Shape 13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9128" y="3112928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8173" y="3129476"/>
            <a:ext cx="404221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Shape 1312"/>
          <p:cNvSpPr/>
          <p:nvPr/>
        </p:nvSpPr>
        <p:spPr>
          <a:xfrm>
            <a:off x="1632898" y="3529107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13" name="Shape 1313"/>
          <p:cNvSpPr/>
          <p:nvPr/>
        </p:nvSpPr>
        <p:spPr>
          <a:xfrm>
            <a:off x="2750761" y="3528369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14" name="Shape 1314"/>
          <p:cNvSpPr/>
          <p:nvPr/>
        </p:nvSpPr>
        <p:spPr>
          <a:xfrm>
            <a:off x="460499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13Lv</a:t>
            </a:r>
          </a:p>
        </p:txBody>
      </p:sp>
      <p:sp>
        <p:nvSpPr>
          <p:cNvPr id="1315" name="Shape 1315"/>
          <p:cNvSpPr/>
          <p:nvPr/>
        </p:nvSpPr>
        <p:spPr>
          <a:xfrm>
            <a:off x="1585096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19Lv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702960" y="3774705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31Lv</a:t>
            </a:r>
          </a:p>
        </p:txBody>
      </p:sp>
      <p:sp>
        <p:nvSpPr>
          <p:cNvPr id="1317" name="Shape 1317"/>
          <p:cNvSpPr/>
          <p:nvPr/>
        </p:nvSpPr>
        <p:spPr>
          <a:xfrm>
            <a:off x="8409606" y="2855506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10,000</a:t>
            </a:r>
          </a:p>
        </p:txBody>
      </p:sp>
      <p:sp>
        <p:nvSpPr>
          <p:cNvPr id="1318" name="Shape 1318"/>
          <p:cNvSpPr/>
          <p:nvPr/>
        </p:nvSpPr>
        <p:spPr>
          <a:xfrm>
            <a:off x="9457799" y="3146709"/>
            <a:ext cx="1072899" cy="20493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7Lv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690464" y="289246"/>
            <a:ext cx="2871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지원요청 시 연맹 채팅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026366" y="685114"/>
            <a:ext cx="5342913" cy="770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지원요청 버튼을 터치했을 경우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채팅창에 자동으로 등록되는 메시지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336028" y="633075"/>
            <a:ext cx="3520799" cy="55908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4336028" y="633075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채팅</a:t>
            </a:r>
          </a:p>
        </p:txBody>
      </p:sp>
      <p:sp>
        <p:nvSpPr>
          <p:cNvPr id="1327" name="Shape 1327"/>
          <p:cNvSpPr/>
          <p:nvPr/>
        </p:nvSpPr>
        <p:spPr>
          <a:xfrm>
            <a:off x="4336028" y="1054358"/>
            <a:ext cx="3520799" cy="485191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4336028" y="5830582"/>
            <a:ext cx="3520799" cy="393291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4415105" y="5875339"/>
            <a:ext cx="311996" cy="30377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330" name="Shape 1330"/>
          <p:cNvSpPr/>
          <p:nvPr/>
        </p:nvSpPr>
        <p:spPr>
          <a:xfrm>
            <a:off x="4383550" y="1100936"/>
            <a:ext cx="1105080" cy="354713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</a:t>
            </a:r>
          </a:p>
        </p:txBody>
      </p:sp>
      <p:sp>
        <p:nvSpPr>
          <p:cNvPr id="1331" name="Shape 1331"/>
          <p:cNvSpPr/>
          <p:nvPr/>
        </p:nvSpPr>
        <p:spPr>
          <a:xfrm>
            <a:off x="5537326" y="1100936"/>
            <a:ext cx="1105080" cy="35471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</a:p>
        </p:txBody>
      </p:sp>
      <p:sp>
        <p:nvSpPr>
          <p:cNvPr id="1332" name="Shape 1332"/>
          <p:cNvSpPr/>
          <p:nvPr/>
        </p:nvSpPr>
        <p:spPr>
          <a:xfrm>
            <a:off x="6691103" y="1100936"/>
            <a:ext cx="1105080" cy="354713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</a:t>
            </a:r>
          </a:p>
        </p:txBody>
      </p:sp>
      <p:sp>
        <p:nvSpPr>
          <p:cNvPr id="1333" name="Shape 1333"/>
          <p:cNvSpPr/>
          <p:nvPr/>
        </p:nvSpPr>
        <p:spPr>
          <a:xfrm>
            <a:off x="7061082" y="5898478"/>
            <a:ext cx="735674" cy="276161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보내기</a:t>
            </a:r>
          </a:p>
        </p:txBody>
      </p:sp>
      <p:sp>
        <p:nvSpPr>
          <p:cNvPr id="1334" name="Shape 1334"/>
          <p:cNvSpPr/>
          <p:nvPr/>
        </p:nvSpPr>
        <p:spPr>
          <a:xfrm>
            <a:off x="4795932" y="5883496"/>
            <a:ext cx="2202024" cy="289688"/>
          </a:xfrm>
          <a:prstGeom prst="roundRect">
            <a:avLst>
              <a:gd fmla="val 7004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Shape 1335"/>
          <p:cNvGrpSpPr/>
          <p:nvPr/>
        </p:nvGrpSpPr>
        <p:grpSpPr>
          <a:xfrm>
            <a:off x="7481074" y="680812"/>
            <a:ext cx="324000" cy="324000"/>
            <a:chOff x="7481074" y="680812"/>
            <a:chExt cx="324000" cy="324000"/>
          </a:xfrm>
        </p:grpSpPr>
        <p:sp>
          <p:nvSpPr>
            <p:cNvPr id="1336" name="Shape 1336"/>
            <p:cNvSpPr/>
            <p:nvPr/>
          </p:nvSpPr>
          <p:spPr>
            <a:xfrm>
              <a:off x="7481074" y="680812"/>
              <a:ext cx="324000" cy="324000"/>
            </a:xfrm>
            <a:prstGeom prst="ellipse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7" name="Shape 1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21771" y="720904"/>
              <a:ext cx="252040" cy="252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8" name="Shape 1338"/>
          <p:cNvGrpSpPr/>
          <p:nvPr/>
        </p:nvGrpSpPr>
        <p:grpSpPr>
          <a:xfrm>
            <a:off x="5152078" y="3440674"/>
            <a:ext cx="2632423" cy="828660"/>
            <a:chOff x="5590619" y="3944526"/>
            <a:chExt cx="2632423" cy="828660"/>
          </a:xfrm>
        </p:grpSpPr>
        <p:sp>
          <p:nvSpPr>
            <p:cNvPr id="1339" name="Shape 1339"/>
            <p:cNvSpPr/>
            <p:nvPr/>
          </p:nvSpPr>
          <p:spPr>
            <a:xfrm>
              <a:off x="7683042" y="3944526"/>
              <a:ext cx="540000" cy="540000"/>
            </a:xfrm>
            <a:prstGeom prst="roundRect">
              <a:avLst>
                <a:gd fmla="val 39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Shape 1340"/>
            <p:cNvSpPr txBox="1"/>
            <p:nvPr/>
          </p:nvSpPr>
          <p:spPr>
            <a:xfrm>
              <a:off x="6365064" y="3957212"/>
              <a:ext cx="126316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VIP3</a:t>
              </a: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(KOR)우당탕카</a:t>
              </a:r>
            </a:p>
          </p:txBody>
        </p:sp>
        <p:sp>
          <p:nvSpPr>
            <p:cNvPr id="1341" name="Shape 1341"/>
            <p:cNvSpPr/>
            <p:nvPr/>
          </p:nvSpPr>
          <p:spPr>
            <a:xfrm flipH="1">
              <a:off x="5590619" y="4160539"/>
              <a:ext cx="1974205" cy="612648"/>
            </a:xfrm>
            <a:prstGeom prst="wedgeRoundRectCallout">
              <a:avLst>
                <a:gd fmla="val -54807" name="adj1"/>
                <a:gd fmla="val -19742" name="adj2"/>
                <a:gd fmla="val 16667" name="adj3"/>
              </a:avLst>
            </a:prstGeom>
            <a:solidFill>
              <a:srgbClr val="BFBFBF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내가 작성한 채팅 대화를 이렇게 표시됩니다. 500자까지 쓸 수 있습니다.</a:t>
              </a:r>
            </a:p>
          </p:txBody>
        </p:sp>
      </p:grpSp>
      <p:grpSp>
        <p:nvGrpSpPr>
          <p:cNvPr id="1342" name="Shape 1342"/>
          <p:cNvGrpSpPr/>
          <p:nvPr/>
        </p:nvGrpSpPr>
        <p:grpSpPr>
          <a:xfrm>
            <a:off x="5145855" y="4358185"/>
            <a:ext cx="2632423" cy="825698"/>
            <a:chOff x="5590619" y="3944526"/>
            <a:chExt cx="2632423" cy="825698"/>
          </a:xfrm>
        </p:grpSpPr>
        <p:sp>
          <p:nvSpPr>
            <p:cNvPr id="1343" name="Shape 1343"/>
            <p:cNvSpPr/>
            <p:nvPr/>
          </p:nvSpPr>
          <p:spPr>
            <a:xfrm>
              <a:off x="7683042" y="3944526"/>
              <a:ext cx="540000" cy="540000"/>
            </a:xfrm>
            <a:prstGeom prst="roundRect">
              <a:avLst>
                <a:gd fmla="val 39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 txBox="1"/>
            <p:nvPr/>
          </p:nvSpPr>
          <p:spPr>
            <a:xfrm>
              <a:off x="6365064" y="3957212"/>
              <a:ext cx="126316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VIP3</a:t>
              </a: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(KOR)우당탕카</a:t>
              </a:r>
            </a:p>
          </p:txBody>
        </p:sp>
        <p:sp>
          <p:nvSpPr>
            <p:cNvPr id="1345" name="Shape 1345"/>
            <p:cNvSpPr/>
            <p:nvPr/>
          </p:nvSpPr>
          <p:spPr>
            <a:xfrm flipH="1">
              <a:off x="5590619" y="4160539"/>
              <a:ext cx="1974205" cy="609686"/>
            </a:xfrm>
            <a:prstGeom prst="wedgeRoundRectCallout">
              <a:avLst>
                <a:gd fmla="val -54807" name="adj1"/>
                <a:gd fmla="val -19742" name="adj2"/>
                <a:gd fmla="val 16667" name="adj3"/>
              </a:avLst>
            </a:prstGeom>
            <a:solidFill>
              <a:srgbClr val="F4B081"/>
            </a:solidFill>
            <a:ln cap="flat" cmpd="sng" w="28575">
              <a:solidFill>
                <a:srgbClr val="C55A1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내 도시가 현재 적군의 공격을 받고 있습니다. 병력 지원을 바랍니다.</a:t>
              </a:r>
            </a:p>
          </p:txBody>
        </p:sp>
      </p:grpSp>
      <p:grpSp>
        <p:nvGrpSpPr>
          <p:cNvPr id="1346" name="Shape 1346"/>
          <p:cNvGrpSpPr/>
          <p:nvPr/>
        </p:nvGrpSpPr>
        <p:grpSpPr>
          <a:xfrm>
            <a:off x="4426729" y="1623525"/>
            <a:ext cx="2632662" cy="825309"/>
            <a:chOff x="4426729" y="1623525"/>
            <a:chExt cx="2632662" cy="825309"/>
          </a:xfrm>
        </p:grpSpPr>
        <p:grpSp>
          <p:nvGrpSpPr>
            <p:cNvPr id="1347" name="Shape 1347"/>
            <p:cNvGrpSpPr/>
            <p:nvPr/>
          </p:nvGrpSpPr>
          <p:grpSpPr>
            <a:xfrm>
              <a:off x="4426729" y="1623525"/>
              <a:ext cx="2632662" cy="825309"/>
              <a:chOff x="4417398" y="1614194"/>
              <a:chExt cx="2632662" cy="825309"/>
            </a:xfrm>
          </p:grpSpPr>
          <p:sp>
            <p:nvSpPr>
              <p:cNvPr id="1348" name="Shape 1348"/>
              <p:cNvSpPr/>
              <p:nvPr/>
            </p:nvSpPr>
            <p:spPr>
              <a:xfrm>
                <a:off x="4417398" y="1614194"/>
                <a:ext cx="540000" cy="540000"/>
              </a:xfrm>
              <a:prstGeom prst="roundRect">
                <a:avLst>
                  <a:gd fmla="val 394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Shape 1349"/>
              <p:cNvSpPr txBox="1"/>
              <p:nvPr/>
            </p:nvSpPr>
            <p:spPr>
              <a:xfrm>
                <a:off x="5001210" y="1623528"/>
                <a:ext cx="126316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VIP3</a:t>
                </a: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(KOR)호롤룰루</a:t>
                </a: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5075855" y="1826855"/>
                <a:ext cx="1974205" cy="612648"/>
              </a:xfrm>
              <a:prstGeom prst="wedgeRoundRectCallout">
                <a:avLst>
                  <a:gd fmla="val -54807" name="adj1"/>
                  <a:gd fmla="val -19742" name="adj2"/>
                  <a:gd fmla="val 16667" name="adj3"/>
                </a:avLst>
              </a:prstGeom>
              <a:solidFill>
                <a:srgbClr val="F4B081"/>
              </a:solidFill>
              <a:ln cap="flat" cmpd="sng" w="28575">
                <a:solidFill>
                  <a:srgbClr val="C55A1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연맹을 떠나게 되었습니다. 이제 저를 잊어 주시기 바랍니다.(시스템)</a:t>
                </a:r>
              </a:p>
            </p:txBody>
          </p:sp>
        </p:grpSp>
        <p:pic>
          <p:nvPicPr>
            <p:cNvPr id="1351" name="Shape 13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49166" y="1652715"/>
              <a:ext cx="493199" cy="493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2" name="Shape 1352"/>
          <p:cNvPicPr preferRelativeResize="0"/>
          <p:nvPr/>
        </p:nvPicPr>
        <p:blipFill rotWithShape="1">
          <a:blip r:embed="rId5">
            <a:alphaModFix/>
          </a:blip>
          <a:srcRect b="45245" l="32736" r="33431" t="930"/>
          <a:stretch/>
        </p:blipFill>
        <p:spPr>
          <a:xfrm>
            <a:off x="7269267" y="3471880"/>
            <a:ext cx="493743" cy="493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3" name="Shape 1353"/>
          <p:cNvGrpSpPr/>
          <p:nvPr/>
        </p:nvGrpSpPr>
        <p:grpSpPr>
          <a:xfrm>
            <a:off x="4420505" y="2531706"/>
            <a:ext cx="2632662" cy="825309"/>
            <a:chOff x="4420505" y="2531706"/>
            <a:chExt cx="2632662" cy="825309"/>
          </a:xfrm>
        </p:grpSpPr>
        <p:grpSp>
          <p:nvGrpSpPr>
            <p:cNvPr id="1354" name="Shape 1354"/>
            <p:cNvGrpSpPr/>
            <p:nvPr/>
          </p:nvGrpSpPr>
          <p:grpSpPr>
            <a:xfrm>
              <a:off x="4420505" y="2531706"/>
              <a:ext cx="2632662" cy="825309"/>
              <a:chOff x="4417398" y="1614194"/>
              <a:chExt cx="2632662" cy="825309"/>
            </a:xfrm>
          </p:grpSpPr>
          <p:sp>
            <p:nvSpPr>
              <p:cNvPr id="1355" name="Shape 1355"/>
              <p:cNvSpPr/>
              <p:nvPr/>
            </p:nvSpPr>
            <p:spPr>
              <a:xfrm>
                <a:off x="4417398" y="1614194"/>
                <a:ext cx="540000" cy="540000"/>
              </a:xfrm>
              <a:prstGeom prst="roundRect">
                <a:avLst>
                  <a:gd fmla="val 394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Shape 1356"/>
              <p:cNvSpPr txBox="1"/>
              <p:nvPr/>
            </p:nvSpPr>
            <p:spPr>
              <a:xfrm>
                <a:off x="5001210" y="1623528"/>
                <a:ext cx="126316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VIP3</a:t>
                </a: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(KOR)호롤룰루</a:t>
                </a:r>
              </a:p>
            </p:txBody>
          </p:sp>
          <p:sp>
            <p:nvSpPr>
              <p:cNvPr id="1357" name="Shape 1357"/>
              <p:cNvSpPr/>
              <p:nvPr/>
            </p:nvSpPr>
            <p:spPr>
              <a:xfrm>
                <a:off x="5075855" y="1826855"/>
                <a:ext cx="1974205" cy="612648"/>
              </a:xfrm>
              <a:prstGeom prst="wedgeRoundRectCallout">
                <a:avLst>
                  <a:gd fmla="val -54807" name="adj1"/>
                  <a:gd fmla="val -19742" name="adj2"/>
                  <a:gd fmla="val 16667" name="adj3"/>
                </a:avLst>
              </a:prstGeom>
              <a:solidFill>
                <a:srgbClr val="FEE599"/>
              </a:solidFill>
              <a:ln cap="flat" cmpd="sng" w="2857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공지(외치기) 채팅 대화는 이렇게 표시가 됩니다. 역시 최대 500자 까지는 쓸 수 있습니다.</a:t>
                </a:r>
              </a:p>
            </p:txBody>
          </p:sp>
        </p:grpSp>
        <p:pic>
          <p:nvPicPr>
            <p:cNvPr id="1358" name="Shape 1358"/>
            <p:cNvPicPr preferRelativeResize="0"/>
            <p:nvPr/>
          </p:nvPicPr>
          <p:blipFill rotWithShape="1">
            <a:blip r:embed="rId6">
              <a:alphaModFix/>
            </a:blip>
            <a:srcRect b="65965" l="18722" r="42582" t="4133"/>
            <a:stretch/>
          </p:blipFill>
          <p:spPr>
            <a:xfrm>
              <a:off x="4449728" y="2553505"/>
              <a:ext cx="493199" cy="493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9" name="Shape 1359"/>
          <p:cNvPicPr preferRelativeResize="0"/>
          <p:nvPr/>
        </p:nvPicPr>
        <p:blipFill rotWithShape="1">
          <a:blip r:embed="rId5">
            <a:alphaModFix/>
          </a:blip>
          <a:srcRect b="45245" l="32736" r="33431" t="930"/>
          <a:stretch/>
        </p:blipFill>
        <p:spPr>
          <a:xfrm>
            <a:off x="7261406" y="4386780"/>
            <a:ext cx="493743" cy="4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/>
          <p:nvPr/>
        </p:nvSpPr>
        <p:spPr>
          <a:xfrm>
            <a:off x="4336030" y="1539550"/>
            <a:ext cx="3520799" cy="279844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50000">
                <a:schemeClr val="dk1"/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288000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(KOR)우당탕카 : 내가 작성한 공지(외치기) 채팅은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7609234" y="1547586"/>
            <a:ext cx="150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pic>
        <p:nvPicPr>
          <p:cNvPr id="1362" name="Shape 1362"/>
          <p:cNvPicPr preferRelativeResize="0"/>
          <p:nvPr/>
        </p:nvPicPr>
        <p:blipFill rotWithShape="1">
          <a:blip r:embed="rId7">
            <a:alphaModFix/>
          </a:blip>
          <a:srcRect b="19455" l="7039" r="46277" t="20847"/>
          <a:stretch/>
        </p:blipFill>
        <p:spPr>
          <a:xfrm>
            <a:off x="4396921" y="1566808"/>
            <a:ext cx="169206" cy="21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2200" y="4628673"/>
            <a:ext cx="172145" cy="1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Shape 1364"/>
          <p:cNvSpPr/>
          <p:nvPr/>
        </p:nvSpPr>
        <p:spPr>
          <a:xfrm>
            <a:off x="8047903" y="5295844"/>
            <a:ext cx="1567541" cy="425189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지원요청 시 자동 등록</a:t>
            </a:r>
            <a:b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되는 메시지</a:t>
            </a:r>
          </a:p>
        </p:txBody>
      </p:sp>
      <p:cxnSp>
        <p:nvCxnSpPr>
          <p:cNvPr id="1365" name="Shape 1365"/>
          <p:cNvCxnSpPr>
            <a:stCxn id="1364" idx="1"/>
          </p:cNvCxnSpPr>
          <p:nvPr/>
        </p:nvCxnSpPr>
        <p:spPr>
          <a:xfrm rot="10800000">
            <a:off x="6904603" y="5065638"/>
            <a:ext cx="1143300" cy="442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366" name="Shape 13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3301" y="1874991"/>
            <a:ext cx="172145" cy="17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/>
          <p:nvPr/>
        </p:nvSpPr>
        <p:spPr>
          <a:xfrm>
            <a:off x="690462" y="289247"/>
            <a:ext cx="262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감지 세부 UI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013629" y="667910"/>
            <a:ext cx="3253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부대 상세 정보</a:t>
            </a:r>
          </a:p>
        </p:txBody>
      </p:sp>
      <p:sp>
        <p:nvSpPr>
          <p:cNvPr id="1373" name="Shape 1373"/>
          <p:cNvSpPr/>
          <p:nvPr/>
        </p:nvSpPr>
        <p:spPr>
          <a:xfrm>
            <a:off x="8329075" y="161926"/>
            <a:ext cx="2236232" cy="5570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도시 좌표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sp>
        <p:nvSpPr>
          <p:cNvPr id="1374" name="Shape 1374"/>
          <p:cNvSpPr/>
          <p:nvPr/>
        </p:nvSpPr>
        <p:spPr>
          <a:xfrm>
            <a:off x="8323464" y="842765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</a:p>
        </p:txBody>
      </p:sp>
      <p:sp>
        <p:nvSpPr>
          <p:cNvPr id="1375" name="Shape 1375"/>
          <p:cNvSpPr/>
          <p:nvPr/>
        </p:nvSpPr>
        <p:spPr>
          <a:xfrm>
            <a:off x="2490250" y="157966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</a:t>
            </a:r>
          </a:p>
        </p:txBody>
      </p:sp>
      <p:sp>
        <p:nvSpPr>
          <p:cNvPr id="1376" name="Shape 1376"/>
          <p:cNvSpPr/>
          <p:nvPr/>
        </p:nvSpPr>
        <p:spPr>
          <a:xfrm>
            <a:off x="8329075" y="2024550"/>
            <a:ext cx="1990868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자원별 지원량 표시</a:t>
            </a:r>
          </a:p>
        </p:txBody>
      </p:sp>
      <p:sp>
        <p:nvSpPr>
          <p:cNvPr id="1377" name="Shape 1377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380" name="Shape 1380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381" name="Shape 1381"/>
          <p:cNvSpPr/>
          <p:nvPr/>
        </p:nvSpPr>
        <p:spPr>
          <a:xfrm>
            <a:off x="4376057" y="746447"/>
            <a:ext cx="3424334" cy="51784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 txBox="1"/>
          <p:nvPr/>
        </p:nvSpPr>
        <p:spPr>
          <a:xfrm>
            <a:off x="4961532" y="797612"/>
            <a:ext cx="1378042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383" name="Shape 1383"/>
          <p:cNvSpPr/>
          <p:nvPr/>
        </p:nvSpPr>
        <p:spPr>
          <a:xfrm>
            <a:off x="4961532" y="1569537"/>
            <a:ext cx="2223989" cy="169647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도시에 도착합니다.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072128" y="1322050"/>
            <a:ext cx="7762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</p:txBody>
      </p:sp>
      <p:sp>
        <p:nvSpPr>
          <p:cNvPr id="1385" name="Shape 1385"/>
          <p:cNvSpPr/>
          <p:nvPr/>
        </p:nvSpPr>
        <p:spPr>
          <a:xfrm>
            <a:off x="4422203" y="1777897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5734930" y="1043833"/>
            <a:ext cx="12435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grpSp>
        <p:nvGrpSpPr>
          <p:cNvPr id="1387" name="Shape 1387"/>
          <p:cNvGrpSpPr/>
          <p:nvPr/>
        </p:nvGrpSpPr>
        <p:grpSpPr>
          <a:xfrm>
            <a:off x="4449656" y="797612"/>
            <a:ext cx="699826" cy="690895"/>
            <a:chOff x="2814138" y="3111943"/>
            <a:chExt cx="699826" cy="690895"/>
          </a:xfrm>
        </p:grpSpPr>
        <p:sp>
          <p:nvSpPr>
            <p:cNvPr id="1388" name="Shape 1388"/>
            <p:cNvSpPr/>
            <p:nvPr/>
          </p:nvSpPr>
          <p:spPr>
            <a:xfrm>
              <a:off x="2821166" y="3113649"/>
              <a:ext cx="689189" cy="6891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9" name="Shape 1389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2814138" y="3111943"/>
              <a:ext cx="699826" cy="690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0" name="Shape 1390"/>
          <p:cNvSpPr txBox="1"/>
          <p:nvPr/>
        </p:nvSpPr>
        <p:spPr>
          <a:xfrm>
            <a:off x="4861241" y="6035269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sp>
        <p:nvSpPr>
          <p:cNvPr id="1391" name="Shape 1391"/>
          <p:cNvSpPr/>
          <p:nvPr/>
        </p:nvSpPr>
        <p:spPr>
          <a:xfrm>
            <a:off x="7097271" y="885842"/>
            <a:ext cx="455888" cy="44408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Shape 1392"/>
          <p:cNvSpPr txBox="1"/>
          <p:nvPr/>
        </p:nvSpPr>
        <p:spPr>
          <a:xfrm>
            <a:off x="6962777" y="1313423"/>
            <a:ext cx="72487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5147400" y="1046388"/>
            <a:ext cx="5031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5734930" y="1313423"/>
            <a:ext cx="13115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cxnSp>
        <p:nvCxnSpPr>
          <p:cNvPr id="1395" name="Shape 1395"/>
          <p:cNvCxnSpPr>
            <a:stCxn id="1373" idx="1"/>
          </p:cNvCxnSpPr>
          <p:nvPr/>
        </p:nvCxnSpPr>
        <p:spPr>
          <a:xfrm flipH="1">
            <a:off x="6724675" y="440451"/>
            <a:ext cx="1604400" cy="6674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96" name="Shape 1396"/>
          <p:cNvCxnSpPr>
            <a:stCxn id="1374" idx="1"/>
            <a:endCxn id="1383" idx="3"/>
          </p:cNvCxnSpPr>
          <p:nvPr/>
        </p:nvCxnSpPr>
        <p:spPr>
          <a:xfrm flipH="1">
            <a:off x="7185564" y="1115526"/>
            <a:ext cx="1137900" cy="538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97" name="Shape 1397"/>
          <p:cNvCxnSpPr/>
          <p:nvPr/>
        </p:nvCxnSpPr>
        <p:spPr>
          <a:xfrm flipH="1" rot="10800000">
            <a:off x="4135596" y="1192243"/>
            <a:ext cx="1141254" cy="592955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98" name="Shape 1398"/>
          <p:cNvCxnSpPr>
            <a:stCxn id="1376" idx="1"/>
          </p:cNvCxnSpPr>
          <p:nvPr/>
        </p:nvCxnSpPr>
        <p:spPr>
          <a:xfrm rot="10800000">
            <a:off x="7752175" y="2085779"/>
            <a:ext cx="576900" cy="143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99" name="Shape 1399"/>
          <p:cNvSpPr/>
          <p:nvPr/>
        </p:nvSpPr>
        <p:spPr>
          <a:xfrm>
            <a:off x="4757632" y="2084453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950,000</a:t>
            </a:r>
          </a:p>
        </p:txBody>
      </p:sp>
      <p:pic>
        <p:nvPicPr>
          <p:cNvPr id="1400" name="Shape 14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5583" y="2106278"/>
            <a:ext cx="278180" cy="22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Shape 1401"/>
          <p:cNvSpPr/>
          <p:nvPr/>
        </p:nvSpPr>
        <p:spPr>
          <a:xfrm>
            <a:off x="6457823" y="2093417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5,300</a:t>
            </a:r>
          </a:p>
        </p:txBody>
      </p:sp>
      <p:sp>
        <p:nvSpPr>
          <p:cNvPr id="1402" name="Shape 1402"/>
          <p:cNvSpPr/>
          <p:nvPr/>
        </p:nvSpPr>
        <p:spPr>
          <a:xfrm>
            <a:off x="4757630" y="2398221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123,123</a:t>
            </a:r>
          </a:p>
        </p:txBody>
      </p:sp>
      <p:sp>
        <p:nvSpPr>
          <p:cNvPr id="1403" name="Shape 1403"/>
          <p:cNvSpPr/>
          <p:nvPr/>
        </p:nvSpPr>
        <p:spPr>
          <a:xfrm>
            <a:off x="6466787" y="2407184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1,099</a:t>
            </a:r>
          </a:p>
        </p:txBody>
      </p:sp>
      <p:pic>
        <p:nvPicPr>
          <p:cNvPr id="1404" name="Shape 14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071" y="2409823"/>
            <a:ext cx="279204" cy="22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Shape 14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8692" y="2398300"/>
            <a:ext cx="279204" cy="22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Shape 1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0071" y="2119517"/>
            <a:ext cx="237905" cy="229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 txBox="1"/>
          <p:nvPr/>
        </p:nvSpPr>
        <p:spPr>
          <a:xfrm>
            <a:off x="690462" y="289247"/>
            <a:ext cx="262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감지 세부 UI</a:t>
            </a:r>
          </a:p>
        </p:txBody>
      </p:sp>
      <p:sp>
        <p:nvSpPr>
          <p:cNvPr id="1412" name="Shape 1412"/>
          <p:cNvSpPr txBox="1"/>
          <p:nvPr/>
        </p:nvSpPr>
        <p:spPr>
          <a:xfrm>
            <a:off x="1013629" y="667910"/>
            <a:ext cx="32535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부대 상세 정보</a:t>
            </a:r>
          </a:p>
        </p:txBody>
      </p:sp>
      <p:sp>
        <p:nvSpPr>
          <p:cNvPr id="1413" name="Shape 1413"/>
          <p:cNvSpPr/>
          <p:nvPr/>
        </p:nvSpPr>
        <p:spPr>
          <a:xfrm>
            <a:off x="8329075" y="161926"/>
            <a:ext cx="2236232" cy="55705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도시 좌표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sp>
        <p:nvSpPr>
          <p:cNvPr id="1414" name="Shape 1414"/>
          <p:cNvSpPr/>
          <p:nvPr/>
        </p:nvSpPr>
        <p:spPr>
          <a:xfrm>
            <a:off x="8323464" y="842765"/>
            <a:ext cx="2257449" cy="545523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</a:p>
        </p:txBody>
      </p:sp>
      <p:sp>
        <p:nvSpPr>
          <p:cNvPr id="1415" name="Shape 1415"/>
          <p:cNvSpPr/>
          <p:nvPr/>
        </p:nvSpPr>
        <p:spPr>
          <a:xfrm>
            <a:off x="2490250" y="1579665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</a:t>
            </a:r>
          </a:p>
        </p:txBody>
      </p:sp>
      <p:sp>
        <p:nvSpPr>
          <p:cNvPr id="1416" name="Shape 1416"/>
          <p:cNvSpPr/>
          <p:nvPr/>
        </p:nvSpPr>
        <p:spPr>
          <a:xfrm>
            <a:off x="8329075" y="1482258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부대의 총 병력 수</a:t>
            </a:r>
          </a:p>
        </p:txBody>
      </p:sp>
      <p:sp>
        <p:nvSpPr>
          <p:cNvPr id="1417" name="Shape 1417"/>
          <p:cNvSpPr/>
          <p:nvPr/>
        </p:nvSpPr>
        <p:spPr>
          <a:xfrm>
            <a:off x="2411659" y="2395966"/>
            <a:ext cx="1645346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구성 유닛 정보</a:t>
            </a:r>
          </a:p>
        </p:txBody>
      </p:sp>
      <p:sp>
        <p:nvSpPr>
          <p:cNvPr id="1418" name="Shape 1418"/>
          <p:cNvSpPr/>
          <p:nvPr/>
        </p:nvSpPr>
        <p:spPr>
          <a:xfrm>
            <a:off x="7856827" y="2041944"/>
            <a:ext cx="254992" cy="387537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Shape 1419"/>
          <p:cNvSpPr/>
          <p:nvPr/>
        </p:nvSpPr>
        <p:spPr>
          <a:xfrm>
            <a:off x="8140806" y="3774703"/>
            <a:ext cx="2236232" cy="409859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 상하 스크롤 되도록 구현</a:t>
            </a:r>
          </a:p>
        </p:txBody>
      </p:sp>
      <p:sp>
        <p:nvSpPr>
          <p:cNvPr id="1420" name="Shape 1420"/>
          <p:cNvSpPr/>
          <p:nvPr/>
        </p:nvSpPr>
        <p:spPr>
          <a:xfrm>
            <a:off x="4336028" y="278508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4336028" y="5962260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23" name="Shape 1423"/>
          <p:cNvSpPr/>
          <p:nvPr/>
        </p:nvSpPr>
        <p:spPr>
          <a:xfrm>
            <a:off x="4336028" y="278508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424" name="Shape 1424"/>
          <p:cNvSpPr/>
          <p:nvPr/>
        </p:nvSpPr>
        <p:spPr>
          <a:xfrm>
            <a:off x="4376057" y="746447"/>
            <a:ext cx="3424334" cy="51784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Shape 1425"/>
          <p:cNvSpPr txBox="1"/>
          <p:nvPr/>
        </p:nvSpPr>
        <p:spPr>
          <a:xfrm>
            <a:off x="4961532" y="797612"/>
            <a:ext cx="1378042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426" name="Shape 1426"/>
          <p:cNvSpPr/>
          <p:nvPr/>
        </p:nvSpPr>
        <p:spPr>
          <a:xfrm>
            <a:off x="4961532" y="1569537"/>
            <a:ext cx="2223989" cy="169647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도시에 도착합니다.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5072128" y="1322050"/>
            <a:ext cx="77622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</p:txBody>
      </p:sp>
      <p:sp>
        <p:nvSpPr>
          <p:cNvPr id="1428" name="Shape 1428"/>
          <p:cNvSpPr/>
          <p:nvPr/>
        </p:nvSpPr>
        <p:spPr>
          <a:xfrm>
            <a:off x="4422203" y="1777897"/>
            <a:ext cx="3330011" cy="2470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15489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5734930" y="1043833"/>
            <a:ext cx="12435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grpSp>
        <p:nvGrpSpPr>
          <p:cNvPr id="1430" name="Shape 1430"/>
          <p:cNvGrpSpPr/>
          <p:nvPr/>
        </p:nvGrpSpPr>
        <p:grpSpPr>
          <a:xfrm>
            <a:off x="4449656" y="797612"/>
            <a:ext cx="699826" cy="690895"/>
            <a:chOff x="2814138" y="3111943"/>
            <a:chExt cx="699826" cy="690895"/>
          </a:xfrm>
        </p:grpSpPr>
        <p:sp>
          <p:nvSpPr>
            <p:cNvPr id="1431" name="Shape 1431"/>
            <p:cNvSpPr/>
            <p:nvPr/>
          </p:nvSpPr>
          <p:spPr>
            <a:xfrm>
              <a:off x="2821166" y="3113649"/>
              <a:ext cx="689189" cy="6891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2" name="Shape 1432"/>
            <p:cNvPicPr preferRelativeResize="0"/>
            <p:nvPr/>
          </p:nvPicPr>
          <p:blipFill rotWithShape="1">
            <a:blip r:embed="rId3">
              <a:alphaModFix/>
            </a:blip>
            <a:srcRect b="79645" l="37712" r="34152" t="720"/>
            <a:stretch/>
          </p:blipFill>
          <p:spPr>
            <a:xfrm>
              <a:off x="2814138" y="3111943"/>
              <a:ext cx="699826" cy="6908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3" name="Shape 1433"/>
          <p:cNvSpPr txBox="1"/>
          <p:nvPr/>
        </p:nvSpPr>
        <p:spPr>
          <a:xfrm>
            <a:off x="4861241" y="6035269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sp>
        <p:nvSpPr>
          <p:cNvPr id="1434" name="Shape 1434"/>
          <p:cNvSpPr/>
          <p:nvPr/>
        </p:nvSpPr>
        <p:spPr>
          <a:xfrm>
            <a:off x="7097271" y="885842"/>
            <a:ext cx="455888" cy="44408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Shape 1435"/>
          <p:cNvSpPr txBox="1"/>
          <p:nvPr/>
        </p:nvSpPr>
        <p:spPr>
          <a:xfrm>
            <a:off x="6962777" y="1313423"/>
            <a:ext cx="72487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5147400" y="1046388"/>
            <a:ext cx="50315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5734930" y="1313423"/>
            <a:ext cx="13115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sp>
        <p:nvSpPr>
          <p:cNvPr id="1438" name="Shape 1438"/>
          <p:cNvSpPr/>
          <p:nvPr/>
        </p:nvSpPr>
        <p:spPr>
          <a:xfrm>
            <a:off x="4423873" y="2074131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9" name="Shape 14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8873" y="2034609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Shape 1440"/>
          <p:cNvSpPr/>
          <p:nvPr/>
        </p:nvSpPr>
        <p:spPr>
          <a:xfrm>
            <a:off x="4486323" y="2460725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41" name="Shape 1441"/>
          <p:cNvSpPr/>
          <p:nvPr/>
        </p:nvSpPr>
        <p:spPr>
          <a:xfrm>
            <a:off x="4797489" y="2149368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42" name="Shape 1442"/>
          <p:cNvSpPr/>
          <p:nvPr/>
        </p:nvSpPr>
        <p:spPr>
          <a:xfrm>
            <a:off x="5548471" y="2068650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Shape 1443"/>
          <p:cNvSpPr/>
          <p:nvPr/>
        </p:nvSpPr>
        <p:spPr>
          <a:xfrm>
            <a:off x="5922087" y="2143889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44" name="Shape 1444"/>
          <p:cNvSpPr/>
          <p:nvPr/>
        </p:nvSpPr>
        <p:spPr>
          <a:xfrm>
            <a:off x="6666335" y="2067910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Shape 1445"/>
          <p:cNvSpPr/>
          <p:nvPr/>
        </p:nvSpPr>
        <p:spPr>
          <a:xfrm>
            <a:off x="7039950" y="2143150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446" name="Shape 14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153" y="2039066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6196" y="2055614"/>
            <a:ext cx="404221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Shape 1448"/>
          <p:cNvSpPr/>
          <p:nvPr/>
        </p:nvSpPr>
        <p:spPr>
          <a:xfrm>
            <a:off x="5610921" y="2455243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49" name="Shape 1449"/>
          <p:cNvSpPr/>
          <p:nvPr/>
        </p:nvSpPr>
        <p:spPr>
          <a:xfrm>
            <a:off x="6728785" y="2454507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50" name="Shape 1450"/>
          <p:cNvSpPr/>
          <p:nvPr/>
        </p:nvSpPr>
        <p:spPr>
          <a:xfrm>
            <a:off x="4668328" y="3050488"/>
            <a:ext cx="1021630" cy="40985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</a:p>
        </p:txBody>
      </p:sp>
      <p:cxnSp>
        <p:nvCxnSpPr>
          <p:cNvPr id="1451" name="Shape 1451"/>
          <p:cNvCxnSpPr>
            <a:stCxn id="1450" idx="0"/>
          </p:cNvCxnSpPr>
          <p:nvPr/>
        </p:nvCxnSpPr>
        <p:spPr>
          <a:xfrm flipH="1" rot="10800000">
            <a:off x="5179143" y="2561188"/>
            <a:ext cx="3300" cy="489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2" name="Shape 1452"/>
          <p:cNvCxnSpPr>
            <a:stCxn id="1413" idx="1"/>
          </p:cNvCxnSpPr>
          <p:nvPr/>
        </p:nvCxnSpPr>
        <p:spPr>
          <a:xfrm flipH="1">
            <a:off x="6728875" y="440451"/>
            <a:ext cx="1600200" cy="6149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3" name="Shape 1453"/>
          <p:cNvCxnSpPr>
            <a:stCxn id="1414" idx="1"/>
            <a:endCxn id="1426" idx="3"/>
          </p:cNvCxnSpPr>
          <p:nvPr/>
        </p:nvCxnSpPr>
        <p:spPr>
          <a:xfrm flipH="1">
            <a:off x="7185564" y="1115526"/>
            <a:ext cx="1137900" cy="538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4" name="Shape 1454"/>
          <p:cNvCxnSpPr/>
          <p:nvPr/>
        </p:nvCxnSpPr>
        <p:spPr>
          <a:xfrm flipH="1" rot="10800000">
            <a:off x="4135596" y="1192243"/>
            <a:ext cx="1060399" cy="592955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5" name="Shape 1455"/>
          <p:cNvCxnSpPr>
            <a:stCxn id="1416" idx="1"/>
          </p:cNvCxnSpPr>
          <p:nvPr/>
        </p:nvCxnSpPr>
        <p:spPr>
          <a:xfrm flipH="1">
            <a:off x="7553275" y="1687188"/>
            <a:ext cx="775800" cy="214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56" name="Shape 1456"/>
          <p:cNvCxnSpPr>
            <a:endCxn id="1439" idx="1"/>
          </p:cNvCxnSpPr>
          <p:nvPr/>
        </p:nvCxnSpPr>
        <p:spPr>
          <a:xfrm flipH="1" rot="10800000">
            <a:off x="4042773" y="2322321"/>
            <a:ext cx="416100" cy="270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 txBox="1"/>
          <p:nvPr/>
        </p:nvSpPr>
        <p:spPr>
          <a:xfrm>
            <a:off x="690462" y="289247"/>
            <a:ext cx="262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감지 세부 UI</a:t>
            </a:r>
          </a:p>
        </p:txBody>
      </p:sp>
      <p:sp>
        <p:nvSpPr>
          <p:cNvPr id="1462" name="Shape 1462"/>
          <p:cNvSpPr txBox="1"/>
          <p:nvPr/>
        </p:nvSpPr>
        <p:spPr>
          <a:xfrm>
            <a:off x="1013629" y="667910"/>
            <a:ext cx="3253499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감지 목록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집결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지원 부대 상세 정보</a:t>
            </a:r>
          </a:p>
        </p:txBody>
      </p:sp>
      <p:sp>
        <p:nvSpPr>
          <p:cNvPr id="1463" name="Shape 1463"/>
          <p:cNvSpPr/>
          <p:nvPr/>
        </p:nvSpPr>
        <p:spPr>
          <a:xfrm>
            <a:off x="8329075" y="161926"/>
            <a:ext cx="2236200" cy="5571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도시 좌표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화면이동</a:t>
            </a:r>
          </a:p>
        </p:txBody>
      </p:sp>
      <p:sp>
        <p:nvSpPr>
          <p:cNvPr id="1464" name="Shape 1464"/>
          <p:cNvSpPr/>
          <p:nvPr/>
        </p:nvSpPr>
        <p:spPr>
          <a:xfrm>
            <a:off x="8323464" y="842765"/>
            <a:ext cx="2257500" cy="5454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도착까지 남은 시간</a:t>
            </a:r>
          </a:p>
        </p:txBody>
      </p:sp>
      <p:sp>
        <p:nvSpPr>
          <p:cNvPr id="1465" name="Shape 1465"/>
          <p:cNvSpPr/>
          <p:nvPr/>
        </p:nvSpPr>
        <p:spPr>
          <a:xfrm>
            <a:off x="2490250" y="1579665"/>
            <a:ext cx="1645200" cy="409799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유저의 영주 레벨</a:t>
            </a:r>
          </a:p>
        </p:txBody>
      </p:sp>
      <p:sp>
        <p:nvSpPr>
          <p:cNvPr id="1466" name="Shape 1466"/>
          <p:cNvSpPr/>
          <p:nvPr/>
        </p:nvSpPr>
        <p:spPr>
          <a:xfrm>
            <a:off x="8329075" y="1482258"/>
            <a:ext cx="1645200" cy="4098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부대의 총 병력 수</a:t>
            </a:r>
          </a:p>
        </p:txBody>
      </p:sp>
      <p:sp>
        <p:nvSpPr>
          <p:cNvPr id="1467" name="Shape 1467"/>
          <p:cNvSpPr/>
          <p:nvPr/>
        </p:nvSpPr>
        <p:spPr>
          <a:xfrm>
            <a:off x="2411659" y="2395966"/>
            <a:ext cx="1645200" cy="4098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구성 유닛 정보</a:t>
            </a:r>
          </a:p>
        </p:txBody>
      </p:sp>
      <p:sp>
        <p:nvSpPr>
          <p:cNvPr id="1468" name="Shape 1468"/>
          <p:cNvSpPr/>
          <p:nvPr/>
        </p:nvSpPr>
        <p:spPr>
          <a:xfrm>
            <a:off x="7856827" y="2041944"/>
            <a:ext cx="255000" cy="387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8140806" y="3774703"/>
            <a:ext cx="2236200" cy="4098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 상하 스크롤 되도록 구현</a:t>
            </a:r>
          </a:p>
        </p:txBody>
      </p:sp>
      <p:sp>
        <p:nvSpPr>
          <p:cNvPr id="1470" name="Shape 1470"/>
          <p:cNvSpPr/>
          <p:nvPr/>
        </p:nvSpPr>
        <p:spPr>
          <a:xfrm>
            <a:off x="4336028" y="278508"/>
            <a:ext cx="3520800" cy="61971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4336028" y="5962260"/>
            <a:ext cx="35208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73" name="Shape 1473"/>
          <p:cNvSpPr/>
          <p:nvPr/>
        </p:nvSpPr>
        <p:spPr>
          <a:xfrm>
            <a:off x="4336028" y="278508"/>
            <a:ext cx="3520800" cy="4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</p:txBody>
      </p:sp>
      <p:sp>
        <p:nvSpPr>
          <p:cNvPr id="1474" name="Shape 1474"/>
          <p:cNvSpPr/>
          <p:nvPr/>
        </p:nvSpPr>
        <p:spPr>
          <a:xfrm>
            <a:off x="4376057" y="746447"/>
            <a:ext cx="3424200" cy="5178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Shape 1475"/>
          <p:cNvSpPr txBox="1"/>
          <p:nvPr/>
        </p:nvSpPr>
        <p:spPr>
          <a:xfrm>
            <a:off x="4961532" y="797612"/>
            <a:ext cx="1377900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(CLE)러쎌방구</a:t>
            </a:r>
          </a:p>
        </p:txBody>
      </p:sp>
      <p:sp>
        <p:nvSpPr>
          <p:cNvPr id="1476" name="Shape 1476"/>
          <p:cNvSpPr/>
          <p:nvPr/>
        </p:nvSpPr>
        <p:spPr>
          <a:xfrm>
            <a:off x="4961532" y="1569537"/>
            <a:ext cx="2223900" cy="169500"/>
          </a:xfrm>
          <a:prstGeom prst="rect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66000">
                <a:schemeClr val="lt1"/>
              </a:gs>
              <a:gs pos="100000">
                <a:schemeClr val="lt1"/>
              </a:gs>
            </a:gsLst>
            <a:lin ang="0" scaled="0"/>
          </a:gra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00:10:00 후 영주님의 도시에 도착합니다.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5072128" y="1322050"/>
            <a:ext cx="776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b="1" lang="en-US" sz="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</p:txBody>
      </p:sp>
      <p:sp>
        <p:nvSpPr>
          <p:cNvPr id="1478" name="Shape 1478"/>
          <p:cNvSpPr/>
          <p:nvPr/>
        </p:nvSpPr>
        <p:spPr>
          <a:xfrm>
            <a:off x="4422203" y="1777897"/>
            <a:ext cx="3330000" cy="246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부대 병력		                    15489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5734930" y="1043833"/>
            <a:ext cx="124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070C0"/>
              </a:buClr>
              <a:buSzPct val="25000"/>
              <a:buFont typeface="Arial"/>
              <a:buNone/>
            </a:pPr>
            <a:r>
              <a:rPr lang="en-US" sz="900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 : 9080  y : 1234</a:t>
            </a:r>
          </a:p>
        </p:txBody>
      </p:sp>
      <p:grpSp>
        <p:nvGrpSpPr>
          <p:cNvPr id="1480" name="Shape 1480"/>
          <p:cNvGrpSpPr/>
          <p:nvPr/>
        </p:nvGrpSpPr>
        <p:grpSpPr>
          <a:xfrm>
            <a:off x="4449656" y="797612"/>
            <a:ext cx="699900" cy="690900"/>
            <a:chOff x="2814138" y="3111943"/>
            <a:chExt cx="699900" cy="690900"/>
          </a:xfrm>
        </p:grpSpPr>
        <p:sp>
          <p:nvSpPr>
            <p:cNvPr id="1481" name="Shape 1481"/>
            <p:cNvSpPr/>
            <p:nvPr/>
          </p:nvSpPr>
          <p:spPr>
            <a:xfrm>
              <a:off x="2821166" y="3113649"/>
              <a:ext cx="689099" cy="689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2" name="Shape 1482"/>
            <p:cNvPicPr preferRelativeResize="0"/>
            <p:nvPr/>
          </p:nvPicPr>
          <p:blipFill rotWithShape="1">
            <a:blip r:embed="rId3">
              <a:alphaModFix/>
            </a:blip>
            <a:srcRect b="79644" l="37710" r="34153" t="720"/>
            <a:stretch/>
          </p:blipFill>
          <p:spPr>
            <a:xfrm>
              <a:off x="2814138" y="3111943"/>
              <a:ext cx="699900" cy="690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3" name="Shape 1483"/>
          <p:cNvSpPr txBox="1"/>
          <p:nvPr/>
        </p:nvSpPr>
        <p:spPr>
          <a:xfrm>
            <a:off x="4861241" y="6035269"/>
            <a:ext cx="28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영주님을 향한 공격/정찰/집결/지원 상황에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sp>
        <p:nvSpPr>
          <p:cNvPr id="1484" name="Shape 1484"/>
          <p:cNvSpPr/>
          <p:nvPr/>
        </p:nvSpPr>
        <p:spPr>
          <a:xfrm>
            <a:off x="7097271" y="885842"/>
            <a:ext cx="456000" cy="444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Shape 1485"/>
          <p:cNvSpPr txBox="1"/>
          <p:nvPr/>
        </p:nvSpPr>
        <p:spPr>
          <a:xfrm>
            <a:off x="6962777" y="1313423"/>
            <a:ext cx="724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</a:p>
        </p:txBody>
      </p:sp>
      <p:sp>
        <p:nvSpPr>
          <p:cNvPr id="1486" name="Shape 1486"/>
          <p:cNvSpPr txBox="1"/>
          <p:nvPr/>
        </p:nvSpPr>
        <p:spPr>
          <a:xfrm>
            <a:off x="5147400" y="1046388"/>
            <a:ext cx="503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Lv50</a:t>
            </a:r>
          </a:p>
        </p:txBody>
      </p:sp>
      <p:sp>
        <p:nvSpPr>
          <p:cNvPr id="1487" name="Shape 1487"/>
          <p:cNvSpPr txBox="1"/>
          <p:nvPr/>
        </p:nvSpPr>
        <p:spPr>
          <a:xfrm>
            <a:off x="5734930" y="1313423"/>
            <a:ext cx="1311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 Age</a:t>
            </a:r>
          </a:p>
        </p:txBody>
      </p:sp>
      <p:sp>
        <p:nvSpPr>
          <p:cNvPr id="1488" name="Shape 1488"/>
          <p:cNvSpPr/>
          <p:nvPr/>
        </p:nvSpPr>
        <p:spPr>
          <a:xfrm>
            <a:off x="4423873" y="2074131"/>
            <a:ext cx="1087500" cy="565800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9" name="Shape 14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8873" y="2034609"/>
            <a:ext cx="406800" cy="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Shape 1490"/>
          <p:cNvSpPr/>
          <p:nvPr/>
        </p:nvSpPr>
        <p:spPr>
          <a:xfrm>
            <a:off x="4486323" y="2460725"/>
            <a:ext cx="367200" cy="12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91" name="Shape 1491"/>
          <p:cNvSpPr/>
          <p:nvPr/>
        </p:nvSpPr>
        <p:spPr>
          <a:xfrm>
            <a:off x="4797489" y="2149368"/>
            <a:ext cx="7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92" name="Shape 1492"/>
          <p:cNvSpPr/>
          <p:nvPr/>
        </p:nvSpPr>
        <p:spPr>
          <a:xfrm>
            <a:off x="5548471" y="2068650"/>
            <a:ext cx="1087500" cy="565800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5922087" y="2143889"/>
            <a:ext cx="7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94" name="Shape 1494"/>
          <p:cNvSpPr/>
          <p:nvPr/>
        </p:nvSpPr>
        <p:spPr>
          <a:xfrm>
            <a:off x="6666335" y="2067910"/>
            <a:ext cx="1087500" cy="565800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Shape 1495"/>
          <p:cNvSpPr/>
          <p:nvPr/>
        </p:nvSpPr>
        <p:spPr>
          <a:xfrm>
            <a:off x="7039950" y="2143150"/>
            <a:ext cx="7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496" name="Shape 14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153" y="2039066"/>
            <a:ext cx="616800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Shape 14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6196" y="2055614"/>
            <a:ext cx="4041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Shape 1498"/>
          <p:cNvSpPr/>
          <p:nvPr/>
        </p:nvSpPr>
        <p:spPr>
          <a:xfrm>
            <a:off x="5610921" y="2455243"/>
            <a:ext cx="367200" cy="12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99" name="Shape 1499"/>
          <p:cNvSpPr/>
          <p:nvPr/>
        </p:nvSpPr>
        <p:spPr>
          <a:xfrm>
            <a:off x="6728785" y="2454507"/>
            <a:ext cx="367200" cy="12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500" name="Shape 1500"/>
          <p:cNvSpPr/>
          <p:nvPr/>
        </p:nvSpPr>
        <p:spPr>
          <a:xfrm>
            <a:off x="4668328" y="3050488"/>
            <a:ext cx="1021500" cy="409800"/>
          </a:xfrm>
          <a:prstGeom prst="rect">
            <a:avLst/>
          </a:prstGeom>
          <a:solidFill>
            <a:srgbClr val="C00000"/>
          </a:solidFill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</a:p>
        </p:txBody>
      </p:sp>
      <p:cxnSp>
        <p:nvCxnSpPr>
          <p:cNvPr id="1501" name="Shape 1501"/>
          <p:cNvCxnSpPr>
            <a:stCxn id="1500" idx="0"/>
          </p:cNvCxnSpPr>
          <p:nvPr/>
        </p:nvCxnSpPr>
        <p:spPr>
          <a:xfrm flipH="1" rot="10800000">
            <a:off x="5179078" y="2561188"/>
            <a:ext cx="3300" cy="489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02" name="Shape 1502"/>
          <p:cNvCxnSpPr>
            <a:stCxn id="1463" idx="1"/>
          </p:cNvCxnSpPr>
          <p:nvPr/>
        </p:nvCxnSpPr>
        <p:spPr>
          <a:xfrm flipH="1">
            <a:off x="6728875" y="440476"/>
            <a:ext cx="1600200" cy="615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03" name="Shape 1503"/>
          <p:cNvCxnSpPr>
            <a:stCxn id="1464" idx="1"/>
            <a:endCxn id="1476" idx="3"/>
          </p:cNvCxnSpPr>
          <p:nvPr/>
        </p:nvCxnSpPr>
        <p:spPr>
          <a:xfrm flipH="1">
            <a:off x="7185564" y="1115465"/>
            <a:ext cx="1137900" cy="53879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04" name="Shape 1504"/>
          <p:cNvCxnSpPr/>
          <p:nvPr/>
        </p:nvCxnSpPr>
        <p:spPr>
          <a:xfrm flipH="1" rot="10800000">
            <a:off x="4135596" y="1192099"/>
            <a:ext cx="1060500" cy="5931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05" name="Shape 1505"/>
          <p:cNvCxnSpPr>
            <a:stCxn id="1466" idx="1"/>
          </p:cNvCxnSpPr>
          <p:nvPr/>
        </p:nvCxnSpPr>
        <p:spPr>
          <a:xfrm flipH="1">
            <a:off x="7553275" y="1687158"/>
            <a:ext cx="775800" cy="214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06" name="Shape 1506"/>
          <p:cNvCxnSpPr>
            <a:endCxn id="1489" idx="1"/>
          </p:cNvCxnSpPr>
          <p:nvPr/>
        </p:nvCxnSpPr>
        <p:spPr>
          <a:xfrm flipH="1" rot="10800000">
            <a:off x="4042773" y="2322309"/>
            <a:ext cx="416100" cy="270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590249" y="1081375"/>
            <a:ext cx="103905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건설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감시탑은 게임 시작 시부터 1레벨로 건설되어 있다. (건설 불필요)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감시탑은 철거가 불가능한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감시탑의 레벨이 올라갈 때마다 ‘정찰’과 ‘전황’에서 추가적인 정보를 제공한다.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</a:rPr>
              <a:t>전황을 제공받고 있는 상태에서 감시탑의 레벨이 올라갈 경우 즉시 현재 제공받고 있는 모든 전황에 추가적인 정보가 제공되어야 한다.</a:t>
            </a:r>
            <a:br>
              <a:rPr lang="en-US" sz="1200">
                <a:solidFill>
                  <a:srgbClr val="FF0000"/>
                </a:solidFill>
              </a:rPr>
            </a:br>
            <a:r>
              <a:rPr lang="en-US" sz="1200">
                <a:solidFill>
                  <a:srgbClr val="FF0000"/>
                </a:solidFill>
              </a:rPr>
              <a:t>(전황 UI를 보고 있는 상태에서 실시간 갱신이 될 필요는 없음.)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도시와 자신이 점령한 지역(자원지, 빈 타일)으로 향하는 다른 플레이어의 정보를 제공하는 기능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업그레이드를 통해 더 많은 정보가 제공된다.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정찰 기획서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590261" y="735091"/>
            <a:ext cx="9871426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감지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 및 점령지(이하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정찰하기 위해 이동해 오고 있는 적 유저의 정보 표시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대상이 목적지에 도달하거나 부대를 회군하는 등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자신을 향한 행군이 끝나는 순간 정보 제공을 중단한다.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정찰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목적(정찰)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추가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정찰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285750" lvl="2" marL="12001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자신을 향해 정찰 중인 유저의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정찰 중인 부대가 도착하기까지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남은 시간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정찰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1590261" y="735091"/>
            <a:ext cx="987142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감지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 및 점령지(이하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공격하기 위해 이동해 오고 있는 적 유저의 정보 표시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대상이 목적지에 도달하거나 부대를 회군하는 등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자신을 향한 행군이 끝나는 순간 정보 제공을 중단한다.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목적(공격)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추가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285750" lvl="2" marL="12001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자신을 향해 공격 중인 유저의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부대가 도착하기까지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남은 시간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병력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대략적으로 제공 (첫자리 수만 공개, 나머지는 0. ex. 9999명일 경우 9000)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부대의 정확한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병력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구성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 (각 유닛의 수까지는 제공하지 않는다.)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대략적으로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공격 중인 부대의 정확한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590261" y="735091"/>
            <a:ext cx="987142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공격 감지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집결 공격하려는 적 유저의 정보 표시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자신을 대상으로 선전포고를 한 순간부터 노티를 제공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남은 집결시간, 남은 행군시간, 두 가지를 합친 시간, 총 세 종류의 시간 정보가 필요하다.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대상이 목적지에 도달하거나 부대를 회군하거나 집결을 해산하는 등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자신을 향한 집결이 끝나는 순간 정보 제공을 중단한다.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선전포고한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목적(집결공격)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추가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선전포고한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285750" lvl="2" marL="12001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자신을 선전포고한 유저의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집결 시간, 남은 행군 시간을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병력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대략적으로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부대의 정확한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병력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선전포고한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구성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 (각 유닛의 수까지는 제공하지 않는다.)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대략적으로 제공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부대의 정확한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590261" y="735091"/>
            <a:ext cx="987142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감지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향해 병력지원을 오고 있는 같은 연맹원의 정보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목적,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 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부대가 도착하기까지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남은 시간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지원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유닛 별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병력/자원/</a:t>
            </a:r>
            <a:r>
              <a:rPr b="1" lang="en-US" sz="1200">
                <a:solidFill>
                  <a:srgbClr val="FF0000"/>
                </a:solidFill>
              </a:rPr>
              <a:t>집결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지원은 업그레이드를 통해 추가되는 감지 기능이 없고 처음부터 모든 정보를 제공한다.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636104" y="365760"/>
            <a:ext cx="21948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전황 세부기능 정의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90261" y="735091"/>
            <a:ext cx="98715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감지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자신의 도시(이하 자신)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향해 자원 지원을 오고 있는 같은 연맹원의 정보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부대 목적, </a:t>
            </a:r>
            <a:r>
              <a:rPr lang="en-US" sz="1200">
                <a:solidFill>
                  <a:srgbClr val="0070C0"/>
                </a:solidFill>
              </a:rPr>
              <a:t>국가 및 시대</a:t>
            </a:r>
            <a:r>
              <a:rPr lang="en-US" sz="1200">
                <a:solidFill>
                  <a:schemeClr val="dk1"/>
                </a:solidFill>
              </a:rPr>
              <a:t>를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영주 레벨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유저의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도시 좌표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향해 행군 중인 부대가 도착하기까지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남은 시간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중인 부대의 보유 중인 </a:t>
            </a:r>
            <a:r>
              <a:rPr b="0" i="0" lang="en-US" sz="1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자원 별 수량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병력/자원/</a:t>
            </a:r>
            <a:r>
              <a:rPr b="1" lang="en-US" sz="1200">
                <a:solidFill>
                  <a:srgbClr val="FF0000"/>
                </a:solidFill>
              </a:rPr>
              <a:t>집결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지원은 업그레이드를 통해 추가되는 감지 기능이 없고 처음부터 모든 정보를 제공한다.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